
<file path=[Content_Types].xml><?xml version="1.0" encoding="utf-8"?>
<Types xmlns="http://schemas.openxmlformats.org/package/2006/content-types">
  <Default Extension="rels" ContentType="application/vnd.openxmlformats-package.relationships+xml"/>
  <Override PartName="/ppt/slideLayouts/slideLayout1.xml" ContentType="application/vnd.openxmlformats-officedocument.presentationml.slideLayout+xml"/>
  <Default Extension="png" ContentType="image/png"/>
  <Override PartName="/ppt/slides/slide11.xml" ContentType="application/vnd.openxmlformats-officedocument.presentationml.slide+xml"/>
  <Default Extension="xml" ContentType="application/xml"/>
  <Override PartName="/ppt/slides/slide9.xml" ContentType="application/vnd.openxmlformats-officedocument.presentationml.slide+xml"/>
  <Default Extension="jpeg" ContentType="image/jpeg"/>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slideLayouts/slideLayout6.xml" ContentType="application/vnd.openxmlformats-officedocument.presentationml.slideLayout+xml"/>
  <Override PartName="/ppt/slides/slide5.xml" ContentType="application/vnd.openxmlformats-officedocument.presentationml.slide+xml"/>
  <Default Extension="wmf" ContentType="image/x-wmf"/>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ppt/slides/slide14.xml" ContentType="application/vnd.openxmlformats-officedocument.presentationml.slide+xml"/>
  <Override PartName="/docProps/core.xml" ContentType="application/vnd.openxmlformats-package.core-properties+xml"/>
  <Override PartName="/docProps/app.xml" ContentType="application/vnd.openxmlformats-officedocument.extended-properties+xml"/>
  <Override PartName="/ppt/slideLayouts/slideLayout2.xml" ContentType="application/vnd.openxmlformats-officedocument.presentationml.slideLayout+xml"/>
  <Override PartName="/ppt/slides/slide1.xml" ContentType="application/vnd.openxmlformats-officedocument.presentationml.slide+xml"/>
  <Override PartName="/ppt/slides/slide12.xml" ContentType="application/vnd.openxmlformats-officedocument.presentationml.slide+xml"/>
  <Default Extension="bin" ContentType="application/vnd.openxmlformats-officedocument.presentationml.printerSettings"/>
  <Override PartName="/ppt/slides/slide10.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8.xml" ContentType="application/vnd.openxmlformats-officedocument.presentationml.slide+xml"/>
  <Override PartName="/ppt/presentation.xml" ContentType="application/vnd.openxmlformats-officedocument.presentationml.presentation.main+xml"/>
  <Override PartName="/ppt/slideLayouts/slideLayout7.xml" ContentType="application/vnd.openxmlformats-officedocument.presentationml.slideLayout+xml"/>
  <Override PartName="/ppt/slides/slide6.xml" ContentType="application/vnd.openxmlformats-officedocument.presentationml.slide+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slides/slide15.xml" ContentType="application/vnd.openxmlformats-officedocument.presentationml.slide+xml"/>
  <Override PartName="/ppt/theme/theme1.xml" ContentType="application/vnd.openxmlformats-officedocument.theme+xml"/>
  <Override PartName="/ppt/presProps.xml" ContentType="application/vnd.openxmlformats-officedocument.presentationml.presProps+xml"/>
  <Override PartName="/ppt/slideLayouts/slideLayout3.xml" ContentType="application/vnd.openxmlformats-officedocument.presentationml.slideLayout+xml"/>
  <Override PartName="/ppt/slides/slide2.xml" ContentType="application/vnd.openxmlformats-officedocument.presentationml.slide+xml"/>
  <Override PartName="/ppt/slides/slide13.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70" r:id="rId11"/>
    <p:sldId id="265" r:id="rId12"/>
    <p:sldId id="266" r:id="rId13"/>
    <p:sldId id="267" r:id="rId14"/>
    <p:sldId id="268" r:id="rId15"/>
    <p:sldId id="269" r:id="rId16"/>
  </p:sldIdLst>
  <p:sldSz cx="9144000" cy="6858000" type="screen4x3"/>
  <p:notesSz cx="6858000" cy="9144000"/>
  <p:defaultTex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lrMru>
    <a:srgbClr val="2068E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p:restoredLeft sz="15620"/>
    <p:restoredTop sz="94660"/>
  </p:normalViewPr>
  <p:slideViewPr>
    <p:cSldViewPr>
      <p:cViewPr varScale="1">
        <p:scale>
          <a:sx n="84" d="100"/>
          <a:sy n="84" d="100"/>
        </p:scale>
        <p:origin x="-1048" y="-11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theme" Target="theme/theme1.xml"/><Relationship Id="rId21"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printerSettings" Target="printerSettings/printerSettings1.bin"/><Relationship Id="rId18" Type="http://schemas.openxmlformats.org/officeDocument/2006/relationships/presProps" Target="presProps.xml"/><Relationship Id="rId19" Type="http://schemas.openxmlformats.org/officeDocument/2006/relationships/viewProps" Target="viewProp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MX"/>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MX"/>
          </a:p>
        </p:txBody>
      </p:sp>
      <p:sp>
        <p:nvSpPr>
          <p:cNvPr id="4" name="3 Marcador de fecha"/>
          <p:cNvSpPr>
            <a:spLocks noGrp="1"/>
          </p:cNvSpPr>
          <p:nvPr>
            <p:ph type="dt" sz="half" idx="10"/>
          </p:nvPr>
        </p:nvSpPr>
        <p:spPr/>
        <p:txBody>
          <a:bodyPr/>
          <a:lstStyle/>
          <a:p>
            <a:fld id="{E7D9911F-EE23-4FFE-92C8-B94C64C9AB04}" type="datetimeFigureOut">
              <a:rPr lang="es-MX" smtClean="0"/>
              <a:pPr/>
              <a:t>26/8/13</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p:txBody>
          <a:bodyPr/>
          <a:lstStyle/>
          <a:p>
            <a:fld id="{DA179BDB-A5A5-4158-8DB7-FE9F0F125FBC}" type="slidenum">
              <a:rPr lang="es-MX" smtClean="0"/>
              <a:pPr/>
              <a:t>‹Nr.›</a:t>
            </a:fld>
            <a:endParaRPr lang="es-MX"/>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10"/>
          </p:nvPr>
        </p:nvSpPr>
        <p:spPr/>
        <p:txBody>
          <a:bodyPr/>
          <a:lstStyle/>
          <a:p>
            <a:fld id="{E7D9911F-EE23-4FFE-92C8-B94C64C9AB04}" type="datetimeFigureOut">
              <a:rPr lang="es-MX" smtClean="0"/>
              <a:pPr/>
              <a:t>26/8/13</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p:txBody>
          <a:bodyPr/>
          <a:lstStyle/>
          <a:p>
            <a:fld id="{DA179BDB-A5A5-4158-8DB7-FE9F0F125FBC}" type="slidenum">
              <a:rPr lang="es-MX" smtClean="0"/>
              <a:pPr/>
              <a:t>‹Nr.›</a:t>
            </a:fld>
            <a:endParaRPr lang="es-MX"/>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MX"/>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10"/>
          </p:nvPr>
        </p:nvSpPr>
        <p:spPr/>
        <p:txBody>
          <a:bodyPr/>
          <a:lstStyle/>
          <a:p>
            <a:fld id="{E7D9911F-EE23-4FFE-92C8-B94C64C9AB04}" type="datetimeFigureOut">
              <a:rPr lang="es-MX" smtClean="0"/>
              <a:pPr/>
              <a:t>26/8/13</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p:txBody>
          <a:bodyPr/>
          <a:lstStyle/>
          <a:p>
            <a:fld id="{DA179BDB-A5A5-4158-8DB7-FE9F0F125FBC}" type="slidenum">
              <a:rPr lang="es-MX" smtClean="0"/>
              <a:pPr/>
              <a:t>‹Nr.›</a:t>
            </a:fld>
            <a:endParaRPr lang="es-MX"/>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10"/>
          </p:nvPr>
        </p:nvSpPr>
        <p:spPr/>
        <p:txBody>
          <a:bodyPr/>
          <a:lstStyle/>
          <a:p>
            <a:fld id="{E7D9911F-EE23-4FFE-92C8-B94C64C9AB04}" type="datetimeFigureOut">
              <a:rPr lang="es-MX" smtClean="0"/>
              <a:pPr/>
              <a:t>26/8/13</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p:txBody>
          <a:bodyPr/>
          <a:lstStyle/>
          <a:p>
            <a:fld id="{DA179BDB-A5A5-4158-8DB7-FE9F0F125FBC}" type="slidenum">
              <a:rPr lang="es-MX" smtClean="0"/>
              <a:pPr/>
              <a:t>‹Nr.›</a:t>
            </a:fld>
            <a:endParaRPr lang="es-MX"/>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MX"/>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E7D9911F-EE23-4FFE-92C8-B94C64C9AB04}" type="datetimeFigureOut">
              <a:rPr lang="es-MX" smtClean="0"/>
              <a:pPr/>
              <a:t>26/8/13</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p:txBody>
          <a:bodyPr/>
          <a:lstStyle/>
          <a:p>
            <a:fld id="{DA179BDB-A5A5-4158-8DB7-FE9F0F125FBC}" type="slidenum">
              <a:rPr lang="es-MX" smtClean="0"/>
              <a:pPr/>
              <a:t>‹Nr.›</a:t>
            </a:fld>
            <a:endParaRPr lang="es-MX"/>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5" name="4 Marcador de fecha"/>
          <p:cNvSpPr>
            <a:spLocks noGrp="1"/>
          </p:cNvSpPr>
          <p:nvPr>
            <p:ph type="dt" sz="half" idx="10"/>
          </p:nvPr>
        </p:nvSpPr>
        <p:spPr/>
        <p:txBody>
          <a:bodyPr/>
          <a:lstStyle/>
          <a:p>
            <a:fld id="{E7D9911F-EE23-4FFE-92C8-B94C64C9AB04}" type="datetimeFigureOut">
              <a:rPr lang="es-MX" smtClean="0"/>
              <a:pPr/>
              <a:t>26/8/13</a:t>
            </a:fld>
            <a:endParaRPr lang="es-MX"/>
          </a:p>
        </p:txBody>
      </p:sp>
      <p:sp>
        <p:nvSpPr>
          <p:cNvPr id="6" name="5 Marcador de pie de página"/>
          <p:cNvSpPr>
            <a:spLocks noGrp="1"/>
          </p:cNvSpPr>
          <p:nvPr>
            <p:ph type="ftr" sz="quarter" idx="11"/>
          </p:nvPr>
        </p:nvSpPr>
        <p:spPr/>
        <p:txBody>
          <a:bodyPr/>
          <a:lstStyle/>
          <a:p>
            <a:endParaRPr lang="es-MX"/>
          </a:p>
        </p:txBody>
      </p:sp>
      <p:sp>
        <p:nvSpPr>
          <p:cNvPr id="7" name="6 Marcador de número de diapositiva"/>
          <p:cNvSpPr>
            <a:spLocks noGrp="1"/>
          </p:cNvSpPr>
          <p:nvPr>
            <p:ph type="sldNum" sz="quarter" idx="12"/>
          </p:nvPr>
        </p:nvSpPr>
        <p:spPr/>
        <p:txBody>
          <a:bodyPr/>
          <a:lstStyle/>
          <a:p>
            <a:fld id="{DA179BDB-A5A5-4158-8DB7-FE9F0F125FBC}" type="slidenum">
              <a:rPr lang="es-MX" smtClean="0"/>
              <a:pPr/>
              <a:t>‹Nr.›</a:t>
            </a:fld>
            <a:endParaRPr lang="es-MX"/>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MX"/>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7" name="6 Marcador de fecha"/>
          <p:cNvSpPr>
            <a:spLocks noGrp="1"/>
          </p:cNvSpPr>
          <p:nvPr>
            <p:ph type="dt" sz="half" idx="10"/>
          </p:nvPr>
        </p:nvSpPr>
        <p:spPr/>
        <p:txBody>
          <a:bodyPr/>
          <a:lstStyle/>
          <a:p>
            <a:fld id="{E7D9911F-EE23-4FFE-92C8-B94C64C9AB04}" type="datetimeFigureOut">
              <a:rPr lang="es-MX" smtClean="0"/>
              <a:pPr/>
              <a:t>26/8/13</a:t>
            </a:fld>
            <a:endParaRPr lang="es-MX"/>
          </a:p>
        </p:txBody>
      </p:sp>
      <p:sp>
        <p:nvSpPr>
          <p:cNvPr id="8" name="7 Marcador de pie de página"/>
          <p:cNvSpPr>
            <a:spLocks noGrp="1"/>
          </p:cNvSpPr>
          <p:nvPr>
            <p:ph type="ftr" sz="quarter" idx="11"/>
          </p:nvPr>
        </p:nvSpPr>
        <p:spPr/>
        <p:txBody>
          <a:bodyPr/>
          <a:lstStyle/>
          <a:p>
            <a:endParaRPr lang="es-MX"/>
          </a:p>
        </p:txBody>
      </p:sp>
      <p:sp>
        <p:nvSpPr>
          <p:cNvPr id="9" name="8 Marcador de número de diapositiva"/>
          <p:cNvSpPr>
            <a:spLocks noGrp="1"/>
          </p:cNvSpPr>
          <p:nvPr>
            <p:ph type="sldNum" sz="quarter" idx="12"/>
          </p:nvPr>
        </p:nvSpPr>
        <p:spPr/>
        <p:txBody>
          <a:bodyPr/>
          <a:lstStyle/>
          <a:p>
            <a:fld id="{DA179BDB-A5A5-4158-8DB7-FE9F0F125FBC}" type="slidenum">
              <a:rPr lang="es-MX" smtClean="0"/>
              <a:pPr/>
              <a:t>‹Nr.›</a:t>
            </a:fld>
            <a:endParaRPr lang="es-MX"/>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fecha"/>
          <p:cNvSpPr>
            <a:spLocks noGrp="1"/>
          </p:cNvSpPr>
          <p:nvPr>
            <p:ph type="dt" sz="half" idx="10"/>
          </p:nvPr>
        </p:nvSpPr>
        <p:spPr/>
        <p:txBody>
          <a:bodyPr/>
          <a:lstStyle/>
          <a:p>
            <a:fld id="{E7D9911F-EE23-4FFE-92C8-B94C64C9AB04}" type="datetimeFigureOut">
              <a:rPr lang="es-MX" smtClean="0"/>
              <a:pPr/>
              <a:t>26/8/13</a:t>
            </a:fld>
            <a:endParaRPr lang="es-MX"/>
          </a:p>
        </p:txBody>
      </p:sp>
      <p:sp>
        <p:nvSpPr>
          <p:cNvPr id="4" name="3 Marcador de pie de página"/>
          <p:cNvSpPr>
            <a:spLocks noGrp="1"/>
          </p:cNvSpPr>
          <p:nvPr>
            <p:ph type="ftr" sz="quarter" idx="11"/>
          </p:nvPr>
        </p:nvSpPr>
        <p:spPr/>
        <p:txBody>
          <a:bodyPr/>
          <a:lstStyle/>
          <a:p>
            <a:endParaRPr lang="es-MX"/>
          </a:p>
        </p:txBody>
      </p:sp>
      <p:sp>
        <p:nvSpPr>
          <p:cNvPr id="5" name="4 Marcador de número de diapositiva"/>
          <p:cNvSpPr>
            <a:spLocks noGrp="1"/>
          </p:cNvSpPr>
          <p:nvPr>
            <p:ph type="sldNum" sz="quarter" idx="12"/>
          </p:nvPr>
        </p:nvSpPr>
        <p:spPr/>
        <p:txBody>
          <a:bodyPr/>
          <a:lstStyle/>
          <a:p>
            <a:fld id="{DA179BDB-A5A5-4158-8DB7-FE9F0F125FBC}" type="slidenum">
              <a:rPr lang="es-MX" smtClean="0"/>
              <a:pPr/>
              <a:t>‹Nr.›</a:t>
            </a:fld>
            <a:endParaRPr lang="es-MX"/>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E7D9911F-EE23-4FFE-92C8-B94C64C9AB04}" type="datetimeFigureOut">
              <a:rPr lang="es-MX" smtClean="0"/>
              <a:pPr/>
              <a:t>26/8/13</a:t>
            </a:fld>
            <a:endParaRPr lang="es-MX"/>
          </a:p>
        </p:txBody>
      </p:sp>
      <p:sp>
        <p:nvSpPr>
          <p:cNvPr id="3" name="2 Marcador de pie de página"/>
          <p:cNvSpPr>
            <a:spLocks noGrp="1"/>
          </p:cNvSpPr>
          <p:nvPr>
            <p:ph type="ftr" sz="quarter" idx="11"/>
          </p:nvPr>
        </p:nvSpPr>
        <p:spPr/>
        <p:txBody>
          <a:bodyPr/>
          <a:lstStyle/>
          <a:p>
            <a:endParaRPr lang="es-MX"/>
          </a:p>
        </p:txBody>
      </p:sp>
      <p:sp>
        <p:nvSpPr>
          <p:cNvPr id="4" name="3 Marcador de número de diapositiva"/>
          <p:cNvSpPr>
            <a:spLocks noGrp="1"/>
          </p:cNvSpPr>
          <p:nvPr>
            <p:ph type="sldNum" sz="quarter" idx="12"/>
          </p:nvPr>
        </p:nvSpPr>
        <p:spPr/>
        <p:txBody>
          <a:bodyPr/>
          <a:lstStyle/>
          <a:p>
            <a:fld id="{DA179BDB-A5A5-4158-8DB7-FE9F0F125FBC}" type="slidenum">
              <a:rPr lang="es-MX" smtClean="0"/>
              <a:pPr/>
              <a:t>‹Nr.›</a:t>
            </a:fld>
            <a:endParaRPr lang="es-MX"/>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MX"/>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E7D9911F-EE23-4FFE-92C8-B94C64C9AB04}" type="datetimeFigureOut">
              <a:rPr lang="es-MX" smtClean="0"/>
              <a:pPr/>
              <a:t>26/8/13</a:t>
            </a:fld>
            <a:endParaRPr lang="es-MX"/>
          </a:p>
        </p:txBody>
      </p:sp>
      <p:sp>
        <p:nvSpPr>
          <p:cNvPr id="6" name="5 Marcador de pie de página"/>
          <p:cNvSpPr>
            <a:spLocks noGrp="1"/>
          </p:cNvSpPr>
          <p:nvPr>
            <p:ph type="ftr" sz="quarter" idx="11"/>
          </p:nvPr>
        </p:nvSpPr>
        <p:spPr/>
        <p:txBody>
          <a:bodyPr/>
          <a:lstStyle/>
          <a:p>
            <a:endParaRPr lang="es-MX"/>
          </a:p>
        </p:txBody>
      </p:sp>
      <p:sp>
        <p:nvSpPr>
          <p:cNvPr id="7" name="6 Marcador de número de diapositiva"/>
          <p:cNvSpPr>
            <a:spLocks noGrp="1"/>
          </p:cNvSpPr>
          <p:nvPr>
            <p:ph type="sldNum" sz="quarter" idx="12"/>
          </p:nvPr>
        </p:nvSpPr>
        <p:spPr/>
        <p:txBody>
          <a:bodyPr/>
          <a:lstStyle/>
          <a:p>
            <a:fld id="{DA179BDB-A5A5-4158-8DB7-FE9F0F125FBC}" type="slidenum">
              <a:rPr lang="es-MX" smtClean="0"/>
              <a:pPr/>
              <a:t>‹Nr.›</a:t>
            </a:fld>
            <a:endParaRPr lang="es-MX"/>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MX"/>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MX"/>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E7D9911F-EE23-4FFE-92C8-B94C64C9AB04}" type="datetimeFigureOut">
              <a:rPr lang="es-MX" smtClean="0"/>
              <a:pPr/>
              <a:t>26/8/13</a:t>
            </a:fld>
            <a:endParaRPr lang="es-MX"/>
          </a:p>
        </p:txBody>
      </p:sp>
      <p:sp>
        <p:nvSpPr>
          <p:cNvPr id="6" name="5 Marcador de pie de página"/>
          <p:cNvSpPr>
            <a:spLocks noGrp="1"/>
          </p:cNvSpPr>
          <p:nvPr>
            <p:ph type="ftr" sz="quarter" idx="11"/>
          </p:nvPr>
        </p:nvSpPr>
        <p:spPr/>
        <p:txBody>
          <a:bodyPr/>
          <a:lstStyle/>
          <a:p>
            <a:endParaRPr lang="es-MX"/>
          </a:p>
        </p:txBody>
      </p:sp>
      <p:sp>
        <p:nvSpPr>
          <p:cNvPr id="7" name="6 Marcador de número de diapositiva"/>
          <p:cNvSpPr>
            <a:spLocks noGrp="1"/>
          </p:cNvSpPr>
          <p:nvPr>
            <p:ph type="sldNum" sz="quarter" idx="12"/>
          </p:nvPr>
        </p:nvSpPr>
        <p:spPr/>
        <p:txBody>
          <a:bodyPr/>
          <a:lstStyle/>
          <a:p>
            <a:fld id="{DA179BDB-A5A5-4158-8DB7-FE9F0F125FBC}" type="slidenum">
              <a:rPr lang="es-MX" smtClean="0"/>
              <a:pPr/>
              <a:t>‹Nr.›</a:t>
            </a:fld>
            <a:endParaRPr lang="es-MX"/>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e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smtClean="0"/>
              <a:t>Haga clic para modificar el estilo de título del patrón</a:t>
            </a:r>
            <a:endParaRPr lang="es-MX"/>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7D9911F-EE23-4FFE-92C8-B94C64C9AB04}" type="datetimeFigureOut">
              <a:rPr lang="es-MX" smtClean="0"/>
              <a:pPr/>
              <a:t>26/8/13</a:t>
            </a:fld>
            <a:endParaRPr lang="es-MX"/>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MX"/>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A179BDB-A5A5-4158-8DB7-FE9F0F125FBC}" type="slidenum">
              <a:rPr lang="es-MX" smtClean="0"/>
              <a:pPr/>
              <a:t>‹Nr.›</a:t>
            </a:fld>
            <a:endParaRPr lang="es-MX"/>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5" Type="http://schemas.openxmlformats.org/officeDocument/2006/relationships/image" Target="../media/image7.png"/><Relationship Id="rId6" Type="http://schemas.openxmlformats.org/officeDocument/2006/relationships/image" Target="../media/image8.png"/><Relationship Id="rId7"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jpeg"/><Relationship Id="rId3" Type="http://schemas.openxmlformats.org/officeDocument/2006/relationships/image" Target="../media/image11.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wm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1 Título"/>
          <p:cNvSpPr>
            <a:spLocks noGrp="1"/>
          </p:cNvSpPr>
          <p:nvPr>
            <p:ph type="ctrTitle"/>
          </p:nvPr>
        </p:nvSpPr>
        <p:spPr/>
        <p:txBody>
          <a:bodyPr>
            <a:normAutofit/>
          </a:bodyPr>
          <a:lstStyle/>
          <a:p>
            <a:r>
              <a:rPr lang="es-MX" sz="2800" dirty="0" smtClean="0"/>
              <a:t>Diplomado en Educación Especial para la atención de alumnos con discapacidad intelectual</a:t>
            </a:r>
            <a:endParaRPr lang="es-MX" sz="2800" dirty="0"/>
          </a:p>
        </p:txBody>
      </p:sp>
      <p:sp>
        <p:nvSpPr>
          <p:cNvPr id="3" name="2 Subtítulo"/>
          <p:cNvSpPr>
            <a:spLocks noGrp="1"/>
          </p:cNvSpPr>
          <p:nvPr>
            <p:ph type="subTitle" idx="1"/>
          </p:nvPr>
        </p:nvSpPr>
        <p:spPr/>
        <p:txBody>
          <a:bodyPr/>
          <a:lstStyle/>
          <a:p>
            <a:r>
              <a:rPr lang="es-MX" dirty="0" smtClean="0"/>
              <a:t>Sesi</a:t>
            </a:r>
            <a:r>
              <a:rPr lang="es-MX" dirty="0" smtClean="0"/>
              <a:t>ón 2. </a:t>
            </a:r>
            <a:r>
              <a:rPr lang="es-MX" dirty="0" smtClean="0"/>
              <a:t>Los </a:t>
            </a:r>
            <a:r>
              <a:rPr lang="es-MX" dirty="0" smtClean="0"/>
              <a:t>hermanos de las personas con discapacidad </a:t>
            </a:r>
            <a:endParaRPr lang="es-MX" dirty="0"/>
          </a:p>
        </p:txBody>
      </p:sp>
      <p:pic>
        <p:nvPicPr>
          <p:cNvPr id="4" name="Imagen 3"/>
          <p:cNvPicPr>
            <a:picLocks noChangeAspect="1"/>
          </p:cNvPicPr>
          <p:nvPr/>
        </p:nvPicPr>
        <p:blipFill>
          <a:blip r:embed="rId2"/>
          <a:stretch>
            <a:fillRect/>
          </a:stretch>
        </p:blipFill>
        <p:spPr>
          <a:xfrm>
            <a:off x="3581400" y="304800"/>
            <a:ext cx="1768389" cy="1422400"/>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792162"/>
          </a:xfrm>
        </p:spPr>
        <p:txBody>
          <a:bodyPr>
            <a:normAutofit/>
          </a:bodyPr>
          <a:lstStyle/>
          <a:p>
            <a:r>
              <a:rPr lang="es-ES_tradnl" sz="2400" dirty="0" smtClean="0"/>
              <a:t>Frustración ,vergüenza, soledad, confusión, presión, celos…</a:t>
            </a:r>
            <a:endParaRPr lang="es-ES_tradnl" sz="2400" dirty="0"/>
          </a:p>
        </p:txBody>
      </p:sp>
      <p:pic>
        <p:nvPicPr>
          <p:cNvPr id="4" name="Imagen 3"/>
          <p:cNvPicPr>
            <a:picLocks noChangeAspect="1"/>
          </p:cNvPicPr>
          <p:nvPr/>
        </p:nvPicPr>
        <p:blipFill>
          <a:blip r:embed="rId2"/>
          <a:stretch>
            <a:fillRect/>
          </a:stretch>
        </p:blipFill>
        <p:spPr>
          <a:xfrm>
            <a:off x="762000" y="1066800"/>
            <a:ext cx="1791528" cy="1421279"/>
          </a:xfrm>
          <a:prstGeom prst="rect">
            <a:avLst/>
          </a:prstGeom>
        </p:spPr>
      </p:pic>
      <p:pic>
        <p:nvPicPr>
          <p:cNvPr id="7" name="Imagen 6"/>
          <p:cNvPicPr>
            <a:picLocks noChangeAspect="1"/>
          </p:cNvPicPr>
          <p:nvPr/>
        </p:nvPicPr>
        <p:blipFill>
          <a:blip r:embed="rId3"/>
          <a:stretch>
            <a:fillRect/>
          </a:stretch>
        </p:blipFill>
        <p:spPr>
          <a:xfrm>
            <a:off x="3352800" y="990600"/>
            <a:ext cx="1969637" cy="1557244"/>
          </a:xfrm>
          <a:prstGeom prst="rect">
            <a:avLst/>
          </a:prstGeom>
        </p:spPr>
      </p:pic>
      <p:pic>
        <p:nvPicPr>
          <p:cNvPr id="8" name="Imagen 7"/>
          <p:cNvPicPr>
            <a:picLocks noChangeAspect="1"/>
          </p:cNvPicPr>
          <p:nvPr/>
        </p:nvPicPr>
        <p:blipFill>
          <a:blip r:embed="rId4"/>
          <a:stretch>
            <a:fillRect/>
          </a:stretch>
        </p:blipFill>
        <p:spPr>
          <a:xfrm>
            <a:off x="6096000" y="1371600"/>
            <a:ext cx="1782754" cy="1333500"/>
          </a:xfrm>
          <a:prstGeom prst="rect">
            <a:avLst/>
          </a:prstGeom>
        </p:spPr>
      </p:pic>
      <p:pic>
        <p:nvPicPr>
          <p:cNvPr id="9" name="Imagen 8"/>
          <p:cNvPicPr>
            <a:picLocks noChangeAspect="1"/>
          </p:cNvPicPr>
          <p:nvPr/>
        </p:nvPicPr>
        <p:blipFill>
          <a:blip r:embed="rId5"/>
          <a:stretch>
            <a:fillRect/>
          </a:stretch>
        </p:blipFill>
        <p:spPr>
          <a:xfrm>
            <a:off x="1295400" y="3276600"/>
            <a:ext cx="1295400" cy="1274947"/>
          </a:xfrm>
          <a:prstGeom prst="rect">
            <a:avLst/>
          </a:prstGeom>
        </p:spPr>
      </p:pic>
      <p:pic>
        <p:nvPicPr>
          <p:cNvPr id="10" name="Imagen 9"/>
          <p:cNvPicPr>
            <a:picLocks noChangeAspect="1"/>
          </p:cNvPicPr>
          <p:nvPr/>
        </p:nvPicPr>
        <p:blipFill>
          <a:blip r:embed="rId6"/>
          <a:stretch>
            <a:fillRect/>
          </a:stretch>
        </p:blipFill>
        <p:spPr>
          <a:xfrm>
            <a:off x="3657600" y="3124200"/>
            <a:ext cx="1464235" cy="1464235"/>
          </a:xfrm>
          <a:prstGeom prst="rect">
            <a:avLst/>
          </a:prstGeom>
        </p:spPr>
      </p:pic>
      <p:pic>
        <p:nvPicPr>
          <p:cNvPr id="11" name="Imagen 10"/>
          <p:cNvPicPr>
            <a:picLocks noChangeAspect="1"/>
          </p:cNvPicPr>
          <p:nvPr/>
        </p:nvPicPr>
        <p:blipFill>
          <a:blip r:embed="rId7"/>
          <a:stretch>
            <a:fillRect/>
          </a:stretch>
        </p:blipFill>
        <p:spPr>
          <a:xfrm>
            <a:off x="6324600" y="3124200"/>
            <a:ext cx="1736790" cy="1304365"/>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Imagen 3" descr="diapositiva.011-001.jpg"/>
          <p:cNvPicPr>
            <a:picLocks noChangeAspect="1"/>
          </p:cNvPicPr>
          <p:nvPr/>
        </p:nvPicPr>
        <p:blipFill>
          <a:blip r:embed="rId2"/>
          <a:srcRect/>
          <a:stretch>
            <a:fillRect/>
          </a:stretch>
        </p:blipFill>
        <p:spPr bwMode="auto">
          <a:xfrm>
            <a:off x="381000" y="304800"/>
            <a:ext cx="4165600" cy="3124200"/>
          </a:xfrm>
          <a:prstGeom prst="rect">
            <a:avLst/>
          </a:prstGeom>
          <a:noFill/>
          <a:ln w="9525">
            <a:noFill/>
            <a:miter lim="800000"/>
            <a:headEnd/>
            <a:tailEnd/>
          </a:ln>
        </p:spPr>
      </p:pic>
      <p:pic>
        <p:nvPicPr>
          <p:cNvPr id="5" name="Imagen 4" descr="oto"/>
          <p:cNvPicPr/>
          <p:nvPr/>
        </p:nvPicPr>
        <p:blipFill>
          <a:blip r:embed="rId3"/>
          <a:srcRect/>
          <a:stretch>
            <a:fillRect/>
          </a:stretch>
        </p:blipFill>
        <p:spPr bwMode="auto">
          <a:xfrm>
            <a:off x="5105400" y="2362200"/>
            <a:ext cx="3276600" cy="2133600"/>
          </a:xfrm>
          <a:prstGeom prst="rect">
            <a:avLst/>
          </a:prstGeom>
          <a:solidFill>
            <a:srgbClr val="FF6600"/>
          </a:solidFill>
          <a:ln w="444500" cap="sq">
            <a:solidFill>
              <a:srgbClr val="FF6600"/>
            </a:solidFill>
            <a:miter lim="800000"/>
          </a:ln>
          <a:effectLst>
            <a:outerShdw blurRad="254000" dist="190500" dir="2700000" sy="90000" algn="bl" rotWithShape="0">
              <a:srgbClr val="000000">
                <a:alpha val="40000"/>
              </a:srgbClr>
            </a:outerShdw>
          </a:effectLst>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457200" y="533400"/>
            <a:ext cx="8229600" cy="4525963"/>
          </a:xfrm>
        </p:spPr>
        <p:txBody>
          <a:bodyPr>
            <a:normAutofit fontScale="62500" lnSpcReduction="20000"/>
          </a:bodyPr>
          <a:lstStyle/>
          <a:p>
            <a:pPr algn="ctr">
              <a:lnSpc>
                <a:spcPct val="80000"/>
              </a:lnSpc>
              <a:buNone/>
            </a:pPr>
            <a:r>
              <a:rPr lang="es-ES" sz="3600" b="1" dirty="0" smtClean="0">
                <a:solidFill>
                  <a:srgbClr val="008000"/>
                </a:solidFill>
              </a:rPr>
              <a:t>Entre hermanos sentimos los mismo</a:t>
            </a:r>
            <a:r>
              <a:rPr lang="es-ES" sz="2800" b="1" dirty="0" smtClean="0">
                <a:solidFill>
                  <a:srgbClr val="008000"/>
                </a:solidFill>
              </a:rPr>
              <a:t>.</a:t>
            </a:r>
          </a:p>
          <a:p>
            <a:pPr algn="ctr">
              <a:lnSpc>
                <a:spcPct val="80000"/>
              </a:lnSpc>
              <a:buNone/>
            </a:pPr>
            <a:endParaRPr lang="es-ES" sz="2800" b="1" dirty="0" smtClean="0">
              <a:solidFill>
                <a:srgbClr val="008000"/>
              </a:solidFill>
            </a:endParaRPr>
          </a:p>
          <a:p>
            <a:pPr>
              <a:lnSpc>
                <a:spcPct val="80000"/>
              </a:lnSpc>
              <a:buFont typeface="Wingdings" charset="2"/>
              <a:buChar char="q"/>
            </a:pPr>
            <a:r>
              <a:rPr lang="es-ES" dirty="0" smtClean="0"/>
              <a:t>Laura, hermana, 14 años.</a:t>
            </a:r>
          </a:p>
          <a:p>
            <a:pPr algn="just">
              <a:lnSpc>
                <a:spcPct val="80000"/>
              </a:lnSpc>
              <a:buNone/>
            </a:pPr>
            <a:r>
              <a:rPr lang="es-ES" dirty="0" smtClean="0"/>
              <a:t>     Cuanto me gustaría que pudiéramos ser una familia “normal” de modo que pudieramos ir a un restaurante o de compras sin que la gente tuviera que hacer comentarios molestos sobre mi hermana. Ellos no saben que tiene un problema porque no lleva un carte que diga”soy dicapacitada”. A veces me gustaria que lo llevara para que no se le quedaràn viendo.</a:t>
            </a:r>
          </a:p>
          <a:p>
            <a:pPr algn="just">
              <a:lnSpc>
                <a:spcPct val="80000"/>
              </a:lnSpc>
              <a:buNone/>
            </a:pPr>
            <a:endParaRPr lang="es-ES" dirty="0" smtClean="0"/>
          </a:p>
          <a:p>
            <a:pPr algn="just">
              <a:lnSpc>
                <a:spcPct val="80000"/>
              </a:lnSpc>
              <a:buFont typeface="Wingdings" charset="2"/>
              <a:buChar char="q"/>
            </a:pPr>
            <a:r>
              <a:rPr lang="es-ES" dirty="0" smtClean="0"/>
              <a:t>Sofía, hermana, 8 años.</a:t>
            </a:r>
          </a:p>
          <a:p>
            <a:pPr algn="just">
              <a:lnSpc>
                <a:spcPct val="80000"/>
              </a:lnSpc>
              <a:buNone/>
            </a:pPr>
            <a:r>
              <a:rPr lang="es-ES" dirty="0" smtClean="0"/>
              <a:t>     Me choca estar siempre detrás de mi hermano, el es quien necesita ayuda  y no yo, siempre tengo que ir con él a todas sus clases y cuando yo quiero ir a algún lado, nunca hay tiempo.</a:t>
            </a:r>
          </a:p>
          <a:p>
            <a:pPr algn="just">
              <a:lnSpc>
                <a:spcPct val="80000"/>
              </a:lnSpc>
              <a:buNone/>
            </a:pPr>
            <a:endParaRPr lang="es-ES" dirty="0" smtClean="0"/>
          </a:p>
          <a:p>
            <a:pPr algn="just">
              <a:lnSpc>
                <a:spcPct val="80000"/>
              </a:lnSpc>
              <a:buFont typeface="Wingdings" charset="2"/>
              <a:buChar char="q"/>
            </a:pPr>
            <a:r>
              <a:rPr lang="es-ES" dirty="0" smtClean="0"/>
              <a:t>Joel, hermano,25 años.</a:t>
            </a:r>
          </a:p>
          <a:p>
            <a:pPr algn="just">
              <a:lnSpc>
                <a:spcPct val="80000"/>
              </a:lnSpc>
              <a:buNone/>
            </a:pPr>
            <a:r>
              <a:rPr lang="es-ES" dirty="0" smtClean="0"/>
              <a:t>     Me siento profundamente triste por mi hermano mayor, su problemática es tan gruesa que no puedo aceptarla, no es que no lo quiera, me duele verlo así, físicamente tan normal, es alto y bien parecido: donde lo dejes se queda, es como un mueble, no habla y hace berrinches. Me siento solo, no tengo amigos, me siento muy mal.</a:t>
            </a: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es-ES_tradnl" sz="2400" dirty="0" smtClean="0"/>
              <a:t>Necesidades de los hermanos de las personas con discapacidad</a:t>
            </a:r>
            <a:endParaRPr lang="es-ES_tradnl" sz="2400" dirty="0"/>
          </a:p>
        </p:txBody>
      </p:sp>
      <p:sp>
        <p:nvSpPr>
          <p:cNvPr id="3" name="Marcador de contenido 2"/>
          <p:cNvSpPr>
            <a:spLocks noGrp="1"/>
          </p:cNvSpPr>
          <p:nvPr>
            <p:ph idx="1"/>
          </p:nvPr>
        </p:nvSpPr>
        <p:spPr/>
        <p:txBody>
          <a:bodyPr/>
          <a:lstStyle/>
          <a:p>
            <a:pPr marL="533400" indent="-533400">
              <a:buFontTx/>
              <a:buAutoNum type="arabicPeriod"/>
            </a:pPr>
            <a:r>
              <a:rPr lang="es-ES" dirty="0" smtClean="0"/>
              <a:t>Respeto</a:t>
            </a:r>
          </a:p>
          <a:p>
            <a:pPr marL="533400" indent="-533400">
              <a:buFontTx/>
              <a:buAutoNum type="arabicPeriod"/>
            </a:pPr>
            <a:r>
              <a:rPr lang="es-ES" dirty="0" smtClean="0"/>
              <a:t>Comprensión</a:t>
            </a:r>
          </a:p>
          <a:p>
            <a:pPr marL="533400" indent="-533400">
              <a:buFontTx/>
              <a:buAutoNum type="arabicPeriod"/>
            </a:pPr>
            <a:r>
              <a:rPr lang="es-ES" dirty="0" smtClean="0"/>
              <a:t>Información</a:t>
            </a:r>
          </a:p>
          <a:p>
            <a:pPr marL="533400" indent="-533400">
              <a:buFontTx/>
              <a:buAutoNum type="arabicPeriod"/>
            </a:pPr>
            <a:r>
              <a:rPr lang="es-ES" dirty="0" smtClean="0"/>
              <a:t>Asesoramiento</a:t>
            </a:r>
          </a:p>
          <a:p>
            <a:pPr marL="533400" indent="-533400">
              <a:buFontTx/>
              <a:buAutoNum type="arabicPeriod"/>
            </a:pPr>
            <a:r>
              <a:rPr lang="es-ES" dirty="0" smtClean="0"/>
              <a:t>Entrenamiento</a:t>
            </a:r>
          </a:p>
          <a:p>
            <a:endParaRPr lang="es-ES_tradnl" dirty="0"/>
          </a:p>
        </p:txBody>
      </p:sp>
      <p:pic>
        <p:nvPicPr>
          <p:cNvPr id="4" name="Picture 6" descr="j0285636"/>
          <p:cNvPicPr>
            <a:picLocks noGrp="1" noChangeAspect="1" noChangeArrowheads="1"/>
          </p:cNvPicPr>
          <p:nvPr/>
        </p:nvPicPr>
        <p:blipFill>
          <a:blip r:embed="rId2"/>
          <a:srcRect/>
          <a:stretch>
            <a:fillRect/>
          </a:stretch>
        </p:blipFill>
        <p:spPr bwMode="auto">
          <a:xfrm>
            <a:off x="4648200" y="1524000"/>
            <a:ext cx="3240087" cy="3014663"/>
          </a:xfrm>
          <a:prstGeom prst="rect">
            <a:avLst/>
          </a:prstGeom>
          <a:noFill/>
          <a:ln>
            <a:miter lim="800000"/>
            <a:headEnd/>
            <a:tailEnd/>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CuadroTexto 3"/>
          <p:cNvSpPr txBox="1">
            <a:spLocks noChangeArrowheads="1"/>
          </p:cNvSpPr>
          <p:nvPr/>
        </p:nvSpPr>
        <p:spPr bwMode="auto">
          <a:xfrm>
            <a:off x="533400" y="457200"/>
            <a:ext cx="8305800" cy="5016500"/>
          </a:xfrm>
          <a:prstGeom prst="rect">
            <a:avLst/>
          </a:prstGeom>
          <a:noFill/>
          <a:ln w="9525">
            <a:noFill/>
            <a:miter lim="800000"/>
            <a:headEnd/>
            <a:tailEnd/>
          </a:ln>
        </p:spPr>
        <p:txBody>
          <a:bodyPr>
            <a:prstTxWarp prst="textNoShape">
              <a:avLst/>
            </a:prstTxWarp>
            <a:spAutoFit/>
          </a:bodyPr>
          <a:lstStyle/>
          <a:p>
            <a:pPr algn="just">
              <a:buClr>
                <a:srgbClr val="008000"/>
              </a:buClr>
              <a:buFont typeface="Wingdings" charset="2"/>
              <a:buChar char="Ø"/>
            </a:pPr>
            <a:endParaRPr lang="es-ES" sz="2000" dirty="0"/>
          </a:p>
          <a:p>
            <a:pPr algn="just">
              <a:buClr>
                <a:srgbClr val="660066"/>
              </a:buClr>
              <a:buFont typeface="Arial"/>
              <a:buChar char="•"/>
            </a:pPr>
            <a:r>
              <a:rPr lang="es-ES" sz="2000" dirty="0"/>
              <a:t>Que los dejen ser niños y vivir las diferentes etapas de su propio desarrollo.</a:t>
            </a:r>
          </a:p>
          <a:p>
            <a:pPr algn="just">
              <a:buClr>
                <a:srgbClr val="660066"/>
              </a:buClr>
              <a:buFont typeface="Arial"/>
              <a:buChar char="•"/>
            </a:pPr>
            <a:endParaRPr lang="es-ES_tradnl" sz="2000" dirty="0"/>
          </a:p>
          <a:p>
            <a:pPr algn="just">
              <a:buClr>
                <a:srgbClr val="660066"/>
              </a:buClr>
              <a:buFont typeface="Arial"/>
              <a:buChar char="•"/>
            </a:pPr>
            <a:r>
              <a:rPr lang="es-ES" sz="2000" dirty="0"/>
              <a:t>Una vida lo más normalizada posible.</a:t>
            </a:r>
          </a:p>
          <a:p>
            <a:pPr algn="just">
              <a:buClr>
                <a:srgbClr val="660066"/>
              </a:buClr>
              <a:buFont typeface="Arial"/>
              <a:buChar char="•"/>
            </a:pPr>
            <a:endParaRPr lang="es-ES_tradnl" sz="2000" dirty="0"/>
          </a:p>
          <a:p>
            <a:pPr algn="just">
              <a:buClr>
                <a:srgbClr val="660066"/>
              </a:buClr>
              <a:buFont typeface="Arial"/>
              <a:buChar char="•"/>
            </a:pPr>
            <a:r>
              <a:rPr lang="es-ES" sz="2000" dirty="0"/>
              <a:t>Que se les pregunte directamente a ellos cómo están.</a:t>
            </a:r>
          </a:p>
          <a:p>
            <a:pPr algn="just">
              <a:buClr>
                <a:srgbClr val="660066"/>
              </a:buClr>
              <a:buFont typeface="Arial"/>
              <a:buChar char="•"/>
            </a:pPr>
            <a:endParaRPr lang="es-ES_tradnl" sz="2000" dirty="0"/>
          </a:p>
          <a:p>
            <a:pPr algn="just">
              <a:buClr>
                <a:srgbClr val="660066"/>
              </a:buClr>
              <a:buFont typeface="Arial"/>
              <a:buChar char="•"/>
            </a:pPr>
            <a:r>
              <a:rPr lang="es-ES" sz="2000" dirty="0"/>
              <a:t>Disfrutar de un tiempo diferenciado de calidad con los padres.</a:t>
            </a:r>
          </a:p>
          <a:p>
            <a:pPr algn="just">
              <a:buClr>
                <a:srgbClr val="660066"/>
              </a:buClr>
              <a:buFont typeface="Arial"/>
              <a:buChar char="•"/>
            </a:pPr>
            <a:endParaRPr lang="es-ES_tradnl" sz="2000" dirty="0"/>
          </a:p>
          <a:p>
            <a:pPr algn="just">
              <a:buClr>
                <a:srgbClr val="660066"/>
              </a:buClr>
              <a:buFont typeface="Arial"/>
              <a:buChar char="•"/>
            </a:pPr>
            <a:r>
              <a:rPr lang="es-ES" sz="2000" dirty="0"/>
              <a:t>Ser incorporados en las discusiones familiares respecto a su propio bienestar.</a:t>
            </a:r>
          </a:p>
          <a:p>
            <a:pPr>
              <a:buClr>
                <a:srgbClr val="660066"/>
              </a:buClr>
              <a:buFont typeface="Arial"/>
              <a:buChar char="•"/>
            </a:pPr>
            <a:endParaRPr lang="es-ES_tradnl" sz="2000" dirty="0"/>
          </a:p>
          <a:p>
            <a:pPr>
              <a:buClr>
                <a:srgbClr val="660066"/>
              </a:buClr>
              <a:buFont typeface="Arial"/>
              <a:buChar char="•"/>
            </a:pPr>
            <a:r>
              <a:rPr lang="es-ES" sz="2000" dirty="0"/>
              <a:t>Compartir su experiencia con otros hermanos en similares circunstancias para validar sus emociones, anular el sentimiento de ser el único diferente, compartir sus sentimientos y aprender de los demás.</a:t>
            </a:r>
            <a:endParaRPr lang="es-ES_tradnl" sz="2000" dirty="0"/>
          </a:p>
          <a:p>
            <a:pPr algn="just">
              <a:buClr>
                <a:srgbClr val="660066"/>
              </a:buClr>
              <a:buFont typeface="Arial"/>
              <a:buChar char="•"/>
            </a:pPr>
            <a:endParaRPr lang="es-ES_tradnl" sz="2000" dirty="0"/>
          </a:p>
          <a:p>
            <a:pPr algn="just">
              <a:buClr>
                <a:srgbClr val="660066"/>
              </a:buClr>
              <a:buFont typeface="Arial"/>
              <a:buChar char="•"/>
            </a:pPr>
            <a:endParaRPr lang="es-ES_tradnl" sz="2000" dirty="0"/>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CuadroTexto 1"/>
          <p:cNvSpPr txBox="1"/>
          <p:nvPr/>
        </p:nvSpPr>
        <p:spPr>
          <a:xfrm>
            <a:off x="0" y="304800"/>
            <a:ext cx="9469259" cy="6247863"/>
          </a:xfrm>
          <a:prstGeom prst="rect">
            <a:avLst/>
          </a:prstGeom>
          <a:noFill/>
        </p:spPr>
        <p:txBody>
          <a:bodyPr wrap="none" rtlCol="0">
            <a:spAutoFit/>
          </a:bodyPr>
          <a:lstStyle/>
          <a:p>
            <a:pPr>
              <a:buClr>
                <a:srgbClr val="FF0000"/>
              </a:buClr>
              <a:buFont typeface="Arial"/>
              <a:buChar char="•"/>
            </a:pPr>
            <a:r>
              <a:rPr lang="es-ES_tradnl" sz="2400" dirty="0" smtClean="0"/>
              <a:t>Se recomiendo la creación por zonas de talleres para hermanos</a:t>
            </a:r>
          </a:p>
          <a:p>
            <a:pPr>
              <a:buClr>
                <a:srgbClr val="FF0000"/>
              </a:buClr>
              <a:buFont typeface="Arial"/>
              <a:buChar char="•"/>
            </a:pPr>
            <a:r>
              <a:rPr lang="es-ES_tradnl" sz="2400" dirty="0" smtClean="0"/>
              <a:t>En la  primera sesión se convoca a todos los hermanos sin </a:t>
            </a:r>
            <a:r>
              <a:rPr lang="es-ES_tradnl" sz="2400" dirty="0" err="1" smtClean="0"/>
              <a:t>separlos</a:t>
            </a:r>
            <a:r>
              <a:rPr lang="es-ES_tradnl" sz="2400" dirty="0" smtClean="0"/>
              <a:t> por</a:t>
            </a:r>
          </a:p>
          <a:p>
            <a:pPr>
              <a:buClr>
                <a:srgbClr val="FF0000"/>
              </a:buClr>
              <a:buFont typeface="Arial"/>
              <a:buChar char="•"/>
            </a:pPr>
            <a:r>
              <a:rPr lang="es-ES_tradnl" sz="2400" dirty="0" smtClean="0"/>
              <a:t> sus edad</a:t>
            </a:r>
          </a:p>
          <a:p>
            <a:pPr>
              <a:buClr>
                <a:srgbClr val="FF0000"/>
              </a:buClr>
              <a:buFont typeface="Arial"/>
              <a:buChar char="•"/>
            </a:pPr>
            <a:r>
              <a:rPr lang="es-ES_tradnl" sz="2400" dirty="0" smtClean="0"/>
              <a:t>En la segunda si se separa por </a:t>
            </a:r>
            <a:r>
              <a:rPr lang="es-ES_tradnl" sz="2400" dirty="0" err="1" smtClean="0"/>
              <a:t>edade</a:t>
            </a:r>
            <a:r>
              <a:rPr lang="es-ES_tradnl" sz="2400" dirty="0" smtClean="0"/>
              <a:t>, si son pocos se puede trabajar en</a:t>
            </a:r>
          </a:p>
          <a:p>
            <a:pPr>
              <a:buClr>
                <a:srgbClr val="FF0000"/>
              </a:buClr>
              <a:buFont typeface="Arial"/>
              <a:buChar char="•"/>
            </a:pPr>
            <a:r>
              <a:rPr lang="es-ES_tradnl" sz="2400" dirty="0" smtClean="0"/>
              <a:t> grupo</a:t>
            </a:r>
          </a:p>
          <a:p>
            <a:pPr>
              <a:buClr>
                <a:srgbClr val="FF0000"/>
              </a:buClr>
              <a:buFont typeface="Arial"/>
              <a:buChar char="•"/>
            </a:pPr>
            <a:r>
              <a:rPr lang="es-ES_tradnl" sz="2400" dirty="0" smtClean="0"/>
              <a:t>En la tercera se hacen dinámicas de interacción y conocimiento de unos</a:t>
            </a:r>
          </a:p>
          <a:p>
            <a:pPr>
              <a:buClr>
                <a:srgbClr val="FF0000"/>
              </a:buClr>
              <a:buFont typeface="Arial"/>
              <a:buChar char="•"/>
            </a:pPr>
            <a:r>
              <a:rPr lang="es-ES_tradnl" sz="2400" dirty="0" smtClean="0"/>
              <a:t> con otros</a:t>
            </a:r>
          </a:p>
          <a:p>
            <a:pPr>
              <a:buClr>
                <a:srgbClr val="FF0000"/>
              </a:buClr>
              <a:buFont typeface="Arial"/>
              <a:buChar char="•"/>
            </a:pPr>
            <a:r>
              <a:rPr lang="es-ES_tradnl" sz="2400" dirty="0" smtClean="0"/>
              <a:t>Se debe dar dar suficiente tiempo para que expresen sus sentimientos</a:t>
            </a:r>
          </a:p>
          <a:p>
            <a:pPr>
              <a:buClr>
                <a:srgbClr val="FF0000"/>
              </a:buClr>
              <a:buFont typeface="Arial"/>
              <a:buChar char="•"/>
            </a:pPr>
            <a:r>
              <a:rPr lang="es-ES_tradnl" sz="2400" dirty="0" smtClean="0"/>
              <a:t>Ser atentos y sensibles a sus comentarios</a:t>
            </a:r>
          </a:p>
          <a:p>
            <a:pPr>
              <a:buClr>
                <a:srgbClr val="FF0000"/>
              </a:buClr>
              <a:buFont typeface="Arial"/>
              <a:buChar char="•"/>
            </a:pPr>
            <a:r>
              <a:rPr lang="es-ES_tradnl" sz="2400" dirty="0" smtClean="0"/>
              <a:t>Cuidar que todos participen en las dinámicas voluntariamente</a:t>
            </a:r>
          </a:p>
          <a:p>
            <a:pPr>
              <a:buClr>
                <a:srgbClr val="FF0000"/>
              </a:buClr>
              <a:buFont typeface="Arial"/>
              <a:buChar char="•"/>
            </a:pPr>
            <a:r>
              <a:rPr lang="es-ES_tradnl" sz="2400" dirty="0" smtClean="0"/>
              <a:t>Crear un grupo con un ambientes de respeto y confianza</a:t>
            </a:r>
          </a:p>
          <a:p>
            <a:pPr>
              <a:buClr>
                <a:srgbClr val="FF0000"/>
              </a:buClr>
              <a:buFont typeface="Arial"/>
              <a:buChar char="•"/>
            </a:pPr>
            <a:r>
              <a:rPr lang="es-ES_tradnl" sz="2400" dirty="0" smtClean="0"/>
              <a:t>Trabajar con emociones, realidades, dificultades y perspectivas.</a:t>
            </a:r>
          </a:p>
          <a:p>
            <a:pPr>
              <a:buClr>
                <a:srgbClr val="FF0000"/>
              </a:buClr>
              <a:buFont typeface="Arial"/>
              <a:buChar char="•"/>
            </a:pPr>
            <a:r>
              <a:rPr lang="es-ES_tradnl" sz="2400" dirty="0" smtClean="0"/>
              <a:t>Cuando un padre se mueve  o hace un cambio por lo general lo hace</a:t>
            </a:r>
          </a:p>
          <a:p>
            <a:pPr>
              <a:buClr>
                <a:srgbClr val="FF0000"/>
              </a:buClr>
              <a:buFont typeface="Arial"/>
              <a:buChar char="•"/>
            </a:pPr>
            <a:r>
              <a:rPr lang="es-ES_tradnl" sz="2400" dirty="0" smtClean="0"/>
              <a:t>Cada sesión además de escucharse, hace un proyecto juntos</a:t>
            </a:r>
            <a:r>
              <a:rPr lang="es-ES_tradnl" sz="2000" dirty="0" smtClean="0"/>
              <a:t>, por ejemplo</a:t>
            </a:r>
          </a:p>
          <a:p>
            <a:pPr>
              <a:buClr>
                <a:srgbClr val="FF0000"/>
              </a:buClr>
              <a:buFont typeface="Arial"/>
              <a:buChar char="•"/>
            </a:pPr>
            <a:r>
              <a:rPr lang="es-ES_tradnl" sz="2000" dirty="0" smtClean="0"/>
              <a:t> un video.</a:t>
            </a:r>
          </a:p>
          <a:p>
            <a:pPr>
              <a:buClr>
                <a:srgbClr val="FF0000"/>
              </a:buClr>
              <a:buFont typeface="Arial"/>
              <a:buChar char="•"/>
            </a:pPr>
            <a:endParaRPr lang="es-ES_tradnl" sz="2000" dirty="0" smtClean="0"/>
          </a:p>
          <a:p>
            <a:pPr>
              <a:buClr>
                <a:srgbClr val="FF0000"/>
              </a:buClr>
              <a:buFont typeface="Arial"/>
              <a:buChar char="•"/>
            </a:pPr>
            <a:endParaRPr lang="es-ES_tradnl" sz="2000" dirty="0"/>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ítulo 1"/>
          <p:cNvSpPr>
            <a:spLocks noGrp="1"/>
          </p:cNvSpPr>
          <p:nvPr>
            <p:ph type="title"/>
          </p:nvPr>
        </p:nvSpPr>
        <p:spPr/>
        <p:style>
          <a:lnRef idx="2">
            <a:schemeClr val="accent5"/>
          </a:lnRef>
          <a:fillRef idx="1">
            <a:schemeClr val="lt1"/>
          </a:fillRef>
          <a:effectRef idx="0">
            <a:schemeClr val="accent5"/>
          </a:effectRef>
          <a:fontRef idx="minor">
            <a:schemeClr val="dk1"/>
          </a:fontRef>
        </p:style>
        <p:txBody>
          <a:bodyPr>
            <a:normAutofit/>
          </a:bodyPr>
          <a:lstStyle/>
          <a:p>
            <a:r>
              <a:rPr lang="es-ES_tradnl" sz="2800" dirty="0" smtClean="0"/>
              <a:t>¿Por qué es tan importante trabajar con los hermanos?</a:t>
            </a:r>
            <a:endParaRPr lang="es-ES_tradnl" sz="2800" dirty="0"/>
          </a:p>
        </p:txBody>
      </p:sp>
      <p:sp>
        <p:nvSpPr>
          <p:cNvPr id="3" name="Marcador de contenido 2"/>
          <p:cNvSpPr>
            <a:spLocks noGrp="1"/>
          </p:cNvSpPr>
          <p:nvPr>
            <p:ph idx="1"/>
          </p:nvPr>
        </p:nvSpPr>
        <p:spPr>
          <a:xfrm>
            <a:off x="457200" y="1371600"/>
            <a:ext cx="8229600" cy="4525963"/>
          </a:xfrm>
        </p:spPr>
        <p:txBody>
          <a:bodyPr/>
          <a:lstStyle/>
          <a:p>
            <a:r>
              <a:rPr lang="es-ES_tradnl" sz="2400" dirty="0" smtClean="0"/>
              <a:t>Porque son los menos tomados en cuenta</a:t>
            </a:r>
          </a:p>
          <a:p>
            <a:pPr>
              <a:buNone/>
            </a:pPr>
            <a:endParaRPr lang="es-ES_tradnl" sz="2400" dirty="0" smtClean="0"/>
          </a:p>
          <a:p>
            <a:r>
              <a:rPr lang="es-ES_tradnl" sz="2400" dirty="0" smtClean="0"/>
              <a:t>Porque al igual que los padres tienen que vivir distintas emociones y pasar por diferentes procesos</a:t>
            </a:r>
          </a:p>
          <a:p>
            <a:pPr>
              <a:buNone/>
            </a:pPr>
            <a:endParaRPr lang="es-ES_tradnl" sz="2400" dirty="0" smtClean="0"/>
          </a:p>
          <a:p>
            <a:r>
              <a:rPr lang="es-ES_tradnl" sz="2400" dirty="0" smtClean="0"/>
              <a:t>Porque  a ellos también les cambia su esquema de vida</a:t>
            </a:r>
          </a:p>
          <a:p>
            <a:pPr>
              <a:buNone/>
            </a:pPr>
            <a:endParaRPr lang="es-ES_tradnl" sz="2400" dirty="0" smtClean="0"/>
          </a:p>
          <a:p>
            <a:r>
              <a:rPr lang="es-ES_tradnl" sz="2400" dirty="0" smtClean="0"/>
              <a:t>Porque necesitan  ser comprendidos, respetados, informados y asesorados</a:t>
            </a:r>
          </a:p>
          <a:p>
            <a:endParaRPr lang="es-ES_tradnl" dirty="0" smtClean="0"/>
          </a:p>
          <a:p>
            <a:endParaRPr lang="es-ES_tradnl"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ítulo 1"/>
          <p:cNvSpPr>
            <a:spLocks noGrp="1"/>
          </p:cNvSpPr>
          <p:nvPr>
            <p:ph type="title"/>
          </p:nvPr>
        </p:nvSpPr>
        <p:spPr/>
        <p:style>
          <a:lnRef idx="1">
            <a:schemeClr val="accent4"/>
          </a:lnRef>
          <a:fillRef idx="2">
            <a:schemeClr val="accent4"/>
          </a:fillRef>
          <a:effectRef idx="1">
            <a:schemeClr val="accent4"/>
          </a:effectRef>
          <a:fontRef idx="minor">
            <a:schemeClr val="dk1"/>
          </a:fontRef>
        </p:style>
        <p:txBody>
          <a:bodyPr>
            <a:noAutofit/>
          </a:bodyPr>
          <a:lstStyle/>
          <a:p>
            <a:r>
              <a:rPr lang="es-ES_tradnl" sz="2400" dirty="0" smtClean="0"/>
              <a:t>Tenemos que aprender a tomar en cuenta a los hermanos, observar y prender un foquito rojo cuando:</a:t>
            </a:r>
            <a:endParaRPr lang="es-ES_tradnl" sz="2400" dirty="0"/>
          </a:p>
        </p:txBody>
      </p:sp>
      <p:sp>
        <p:nvSpPr>
          <p:cNvPr id="3" name="Marcador de contenido 2"/>
          <p:cNvSpPr>
            <a:spLocks noGrp="1"/>
          </p:cNvSpPr>
          <p:nvPr>
            <p:ph idx="1"/>
          </p:nvPr>
        </p:nvSpPr>
        <p:spPr/>
        <p:txBody>
          <a:bodyPr>
            <a:normAutofit/>
          </a:bodyPr>
          <a:lstStyle/>
          <a:p>
            <a:r>
              <a:rPr lang="es-ES_tradnl" sz="2400" dirty="0" smtClean="0"/>
              <a:t>Sabemos que nuestros alumno tienen hermanos, pero no los conocemos, no se paran ni por error, ni en la reuniones, ni en los </a:t>
            </a:r>
            <a:r>
              <a:rPr lang="es-ES_tradnl" sz="2400" dirty="0" err="1" smtClean="0"/>
              <a:t>eventos,etc</a:t>
            </a:r>
            <a:endParaRPr lang="es-ES_tradnl" sz="2400" dirty="0" smtClean="0"/>
          </a:p>
          <a:p>
            <a:r>
              <a:rPr lang="es-ES_tradnl" sz="2400" dirty="0" smtClean="0"/>
              <a:t>Cuando los padres justifican la ausencia de los hermanos</a:t>
            </a:r>
          </a:p>
          <a:p>
            <a:r>
              <a:rPr lang="es-ES_tradnl" sz="2400" dirty="0" smtClean="0"/>
              <a:t>Vemos a un hermanos </a:t>
            </a:r>
            <a:r>
              <a:rPr lang="es-ES_tradnl" sz="2400" dirty="0" err="1" smtClean="0"/>
              <a:t>super</a:t>
            </a:r>
            <a:r>
              <a:rPr lang="es-ES_tradnl" sz="2400" dirty="0" smtClean="0"/>
              <a:t> al pendiente del hermano con discapacidad</a:t>
            </a:r>
          </a:p>
          <a:p>
            <a:r>
              <a:rPr lang="es-ES_tradnl" sz="2400" dirty="0" smtClean="0"/>
              <a:t>Observamos extrema timidez, enojo, indiferencia</a:t>
            </a:r>
          </a:p>
          <a:p>
            <a:pPr algn="ctr">
              <a:buNone/>
            </a:pPr>
            <a:r>
              <a:rPr lang="es-ES_tradnl" sz="2400" i="1" dirty="0" smtClean="0">
                <a:solidFill>
                  <a:srgbClr val="2068EF"/>
                </a:solidFill>
              </a:rPr>
              <a:t>ARMONIA- ESTABILIDAD EMOCIONAL- PARTICPACION</a:t>
            </a:r>
            <a:endParaRPr lang="es-ES_tradnl" sz="2400" i="1" dirty="0">
              <a:solidFill>
                <a:srgbClr val="2068EF"/>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es-ES_tradnl" sz="2400" dirty="0" smtClean="0"/>
              <a:t>La relación fraternal</a:t>
            </a:r>
            <a:endParaRPr lang="es-ES_tradnl" sz="2400" dirty="0"/>
          </a:p>
        </p:txBody>
      </p:sp>
      <p:sp>
        <p:nvSpPr>
          <p:cNvPr id="3" name="Marcador de contenido 2"/>
          <p:cNvSpPr>
            <a:spLocks noGrp="1"/>
          </p:cNvSpPr>
          <p:nvPr>
            <p:ph idx="1"/>
          </p:nvPr>
        </p:nvSpPr>
        <p:spPr>
          <a:xfrm>
            <a:off x="228600" y="1219200"/>
            <a:ext cx="8686800" cy="4525963"/>
          </a:xfrm>
        </p:spPr>
        <p:txBody>
          <a:bodyPr>
            <a:normAutofit/>
          </a:bodyPr>
          <a:lstStyle/>
          <a:p>
            <a:pPr algn="just"/>
            <a:r>
              <a:rPr lang="es-ES_tradnl" sz="2000" dirty="0" smtClean="0"/>
              <a:t>Sin lugar a dudas, los hermanos desempeñan </a:t>
            </a:r>
            <a:r>
              <a:rPr lang="es-ES_tradnl" sz="2000" dirty="0" smtClean="0">
                <a:solidFill>
                  <a:srgbClr val="0000FF"/>
                </a:solidFill>
              </a:rPr>
              <a:t>un papel fundamental </a:t>
            </a:r>
            <a:r>
              <a:rPr lang="es-ES_tradnl" sz="2000" dirty="0" smtClean="0"/>
              <a:t>en nuestra historia de vida, es un  el vínculo desde el cual se </a:t>
            </a:r>
            <a:r>
              <a:rPr lang="es-ES_tradnl" sz="2000" dirty="0" smtClean="0">
                <a:solidFill>
                  <a:srgbClr val="FF6600"/>
                </a:solidFill>
              </a:rPr>
              <a:t>viven emociones y experiencias</a:t>
            </a:r>
            <a:r>
              <a:rPr lang="es-ES_tradnl" sz="2000" dirty="0" smtClean="0"/>
              <a:t> muy intensas que </a:t>
            </a:r>
            <a:r>
              <a:rPr lang="es-ES_tradnl" sz="2000" dirty="0" smtClean="0">
                <a:solidFill>
                  <a:srgbClr val="660066"/>
                </a:solidFill>
              </a:rPr>
              <a:t>impactan decisivamente </a:t>
            </a:r>
            <a:r>
              <a:rPr lang="es-ES_tradnl" sz="2000" dirty="0" smtClean="0"/>
              <a:t>el futuro de los individuos.</a:t>
            </a:r>
          </a:p>
          <a:p>
            <a:pPr algn="just"/>
            <a:endParaRPr lang="es-ES_tradnl" sz="2000" dirty="0" smtClean="0"/>
          </a:p>
          <a:p>
            <a:pPr algn="just"/>
            <a:endParaRPr lang="es-ES_tradnl" sz="2000" dirty="0" smtClean="0"/>
          </a:p>
          <a:p>
            <a:pPr algn="just">
              <a:buNone/>
            </a:pPr>
            <a:endParaRPr lang="es-ES_tradnl" sz="2000" dirty="0" smtClean="0"/>
          </a:p>
          <a:p>
            <a:pPr algn="just">
              <a:buNone/>
            </a:pPr>
            <a:endParaRPr lang="es-ES_tradnl" sz="2000" dirty="0" smtClean="0"/>
          </a:p>
          <a:p>
            <a:pPr algn="just"/>
            <a:endParaRPr lang="es-ES_tradnl" sz="2000" dirty="0"/>
          </a:p>
        </p:txBody>
      </p:sp>
      <p:sp>
        <p:nvSpPr>
          <p:cNvPr id="5" name="Elipse 4"/>
          <p:cNvSpPr/>
          <p:nvPr/>
        </p:nvSpPr>
        <p:spPr>
          <a:xfrm>
            <a:off x="152400" y="2590800"/>
            <a:ext cx="1515634" cy="1437940"/>
          </a:xfrm>
          <a:prstGeom prst="ellipse">
            <a:avLst/>
          </a:prstGeom>
          <a:ln/>
        </p:spPr>
        <p:style>
          <a:lnRef idx="1">
            <a:schemeClr val="accent1"/>
          </a:lnRef>
          <a:fillRef idx="3">
            <a:schemeClr val="accent1"/>
          </a:fillRef>
          <a:effectRef idx="2">
            <a:schemeClr val="accent1"/>
          </a:effectRef>
          <a:fontRef idx="minor">
            <a:schemeClr val="lt1"/>
          </a:fontRef>
        </p:style>
      </p:sp>
      <p:sp>
        <p:nvSpPr>
          <p:cNvPr id="6" name="Elipse 5"/>
          <p:cNvSpPr/>
          <p:nvPr/>
        </p:nvSpPr>
        <p:spPr>
          <a:xfrm>
            <a:off x="1828800" y="2895600"/>
            <a:ext cx="1515634" cy="1437940"/>
          </a:xfrm>
          <a:prstGeom prst="ellipse">
            <a:avLst/>
          </a:prstGeom>
          <a:ln/>
        </p:spPr>
        <p:style>
          <a:lnRef idx="1">
            <a:schemeClr val="accent1"/>
          </a:lnRef>
          <a:fillRef idx="3">
            <a:schemeClr val="accent1"/>
          </a:fillRef>
          <a:effectRef idx="2">
            <a:schemeClr val="accent1"/>
          </a:effectRef>
          <a:fontRef idx="minor">
            <a:schemeClr val="lt1"/>
          </a:fontRef>
        </p:style>
      </p:sp>
      <p:sp>
        <p:nvSpPr>
          <p:cNvPr id="7" name="Elipse 6"/>
          <p:cNvSpPr/>
          <p:nvPr/>
        </p:nvSpPr>
        <p:spPr>
          <a:xfrm>
            <a:off x="3581400" y="2667000"/>
            <a:ext cx="1515634" cy="1437940"/>
          </a:xfrm>
          <a:prstGeom prst="ellipse">
            <a:avLst/>
          </a:prstGeom>
          <a:ln/>
        </p:spPr>
        <p:style>
          <a:lnRef idx="1">
            <a:schemeClr val="accent1"/>
          </a:lnRef>
          <a:fillRef idx="3">
            <a:schemeClr val="accent1"/>
          </a:fillRef>
          <a:effectRef idx="2">
            <a:schemeClr val="accent1"/>
          </a:effectRef>
          <a:fontRef idx="minor">
            <a:schemeClr val="lt1"/>
          </a:fontRef>
        </p:style>
      </p:sp>
      <p:sp>
        <p:nvSpPr>
          <p:cNvPr id="8" name="Elipse 7"/>
          <p:cNvSpPr/>
          <p:nvPr/>
        </p:nvSpPr>
        <p:spPr>
          <a:xfrm>
            <a:off x="7315200" y="2743200"/>
            <a:ext cx="1515634" cy="1437940"/>
          </a:xfrm>
          <a:prstGeom prst="ellipse">
            <a:avLst/>
          </a:prstGeom>
          <a:ln/>
        </p:spPr>
        <p:style>
          <a:lnRef idx="1">
            <a:schemeClr val="accent1"/>
          </a:lnRef>
          <a:fillRef idx="3">
            <a:schemeClr val="accent1"/>
          </a:fillRef>
          <a:effectRef idx="2">
            <a:schemeClr val="accent1"/>
          </a:effectRef>
          <a:fontRef idx="minor">
            <a:schemeClr val="lt1"/>
          </a:fontRef>
        </p:style>
      </p:sp>
      <p:sp>
        <p:nvSpPr>
          <p:cNvPr id="9" name="Elipse 8"/>
          <p:cNvSpPr/>
          <p:nvPr/>
        </p:nvSpPr>
        <p:spPr>
          <a:xfrm>
            <a:off x="5486400" y="2362200"/>
            <a:ext cx="1515634" cy="1437940"/>
          </a:xfrm>
          <a:prstGeom prst="ellipse">
            <a:avLst/>
          </a:prstGeom>
          <a:ln/>
        </p:spPr>
        <p:style>
          <a:lnRef idx="1">
            <a:schemeClr val="accent1"/>
          </a:lnRef>
          <a:fillRef idx="3">
            <a:schemeClr val="accent1"/>
          </a:fillRef>
          <a:effectRef idx="2">
            <a:schemeClr val="accent1"/>
          </a:effectRef>
          <a:fontRef idx="minor">
            <a:schemeClr val="lt1"/>
          </a:fontRef>
        </p:style>
      </p:sp>
      <p:sp>
        <p:nvSpPr>
          <p:cNvPr id="10" name="CuadroTexto 9"/>
          <p:cNvSpPr txBox="1"/>
          <p:nvPr/>
        </p:nvSpPr>
        <p:spPr>
          <a:xfrm>
            <a:off x="304800" y="3124200"/>
            <a:ext cx="1107996" cy="369332"/>
          </a:xfrm>
          <a:prstGeom prst="rect">
            <a:avLst/>
          </a:prstGeom>
          <a:noFill/>
        </p:spPr>
        <p:txBody>
          <a:bodyPr wrap="none" rtlCol="0">
            <a:spAutoFit/>
          </a:bodyPr>
          <a:lstStyle/>
          <a:p>
            <a:r>
              <a:rPr lang="es-ES_tradnl" dirty="0" smtClean="0"/>
              <a:t>compartir</a:t>
            </a:r>
            <a:endParaRPr lang="es-ES_tradnl" dirty="0"/>
          </a:p>
        </p:txBody>
      </p:sp>
      <p:sp>
        <p:nvSpPr>
          <p:cNvPr id="11" name="CuadroTexto 10"/>
          <p:cNvSpPr txBox="1"/>
          <p:nvPr/>
        </p:nvSpPr>
        <p:spPr>
          <a:xfrm>
            <a:off x="2057400" y="3429000"/>
            <a:ext cx="1031690" cy="369332"/>
          </a:xfrm>
          <a:prstGeom prst="rect">
            <a:avLst/>
          </a:prstGeom>
          <a:noFill/>
        </p:spPr>
        <p:txBody>
          <a:bodyPr wrap="none" rtlCol="0">
            <a:spAutoFit/>
          </a:bodyPr>
          <a:lstStyle/>
          <a:p>
            <a:r>
              <a:rPr lang="es-ES_tradnl" dirty="0" smtClean="0"/>
              <a:t>competir</a:t>
            </a:r>
            <a:endParaRPr lang="es-ES_tradnl" dirty="0"/>
          </a:p>
        </p:txBody>
      </p:sp>
      <p:sp>
        <p:nvSpPr>
          <p:cNvPr id="12" name="CuadroTexto 11"/>
          <p:cNvSpPr txBox="1"/>
          <p:nvPr/>
        </p:nvSpPr>
        <p:spPr>
          <a:xfrm>
            <a:off x="4724400" y="4572000"/>
            <a:ext cx="184666" cy="369332"/>
          </a:xfrm>
          <a:prstGeom prst="rect">
            <a:avLst/>
          </a:prstGeom>
          <a:noFill/>
        </p:spPr>
        <p:txBody>
          <a:bodyPr wrap="none" rtlCol="0">
            <a:spAutoFit/>
          </a:bodyPr>
          <a:lstStyle/>
          <a:p>
            <a:endParaRPr lang="es-ES_tradnl" dirty="0"/>
          </a:p>
        </p:txBody>
      </p:sp>
      <p:sp>
        <p:nvSpPr>
          <p:cNvPr id="13" name="CuadroTexto 12"/>
          <p:cNvSpPr txBox="1"/>
          <p:nvPr/>
        </p:nvSpPr>
        <p:spPr>
          <a:xfrm>
            <a:off x="3657600" y="3124200"/>
            <a:ext cx="1326004" cy="646331"/>
          </a:xfrm>
          <a:prstGeom prst="rect">
            <a:avLst/>
          </a:prstGeom>
          <a:noFill/>
        </p:spPr>
        <p:txBody>
          <a:bodyPr wrap="none" rtlCol="0">
            <a:spAutoFit/>
          </a:bodyPr>
          <a:lstStyle/>
          <a:p>
            <a:r>
              <a:rPr lang="es-ES_tradnl" dirty="0" smtClean="0"/>
              <a:t>Dar y recibir</a:t>
            </a:r>
          </a:p>
          <a:p>
            <a:r>
              <a:rPr lang="es-ES_tradnl" dirty="0" smtClean="0"/>
              <a:t>afecto</a:t>
            </a:r>
            <a:endParaRPr lang="es-ES_tradnl" dirty="0"/>
          </a:p>
        </p:txBody>
      </p:sp>
      <p:sp>
        <p:nvSpPr>
          <p:cNvPr id="14" name="CuadroTexto 13"/>
          <p:cNvSpPr txBox="1"/>
          <p:nvPr/>
        </p:nvSpPr>
        <p:spPr>
          <a:xfrm>
            <a:off x="5562600" y="2819400"/>
            <a:ext cx="1304338" cy="646331"/>
          </a:xfrm>
          <a:prstGeom prst="rect">
            <a:avLst/>
          </a:prstGeom>
          <a:noFill/>
        </p:spPr>
        <p:txBody>
          <a:bodyPr wrap="square" rtlCol="0">
            <a:spAutoFit/>
          </a:bodyPr>
          <a:lstStyle/>
          <a:p>
            <a:r>
              <a:rPr lang="es-ES_tradnl" dirty="0" smtClean="0"/>
              <a:t>Confianza</a:t>
            </a:r>
          </a:p>
          <a:p>
            <a:r>
              <a:rPr lang="es-ES_tradnl" dirty="0" smtClean="0"/>
              <a:t>negociación</a:t>
            </a:r>
            <a:endParaRPr lang="es-ES_tradnl" dirty="0"/>
          </a:p>
        </p:txBody>
      </p:sp>
      <p:sp>
        <p:nvSpPr>
          <p:cNvPr id="15" name="CuadroTexto 14"/>
          <p:cNvSpPr txBox="1"/>
          <p:nvPr/>
        </p:nvSpPr>
        <p:spPr>
          <a:xfrm>
            <a:off x="7467600" y="3200400"/>
            <a:ext cx="1236824" cy="646331"/>
          </a:xfrm>
          <a:prstGeom prst="rect">
            <a:avLst/>
          </a:prstGeom>
          <a:noFill/>
        </p:spPr>
        <p:txBody>
          <a:bodyPr wrap="none" rtlCol="0">
            <a:spAutoFit/>
          </a:bodyPr>
          <a:lstStyle/>
          <a:p>
            <a:r>
              <a:rPr lang="es-ES_tradnl" dirty="0" smtClean="0"/>
              <a:t>Solidaridad</a:t>
            </a:r>
          </a:p>
          <a:p>
            <a:r>
              <a:rPr lang="es-ES_tradnl" dirty="0" smtClean="0"/>
              <a:t>respeto</a:t>
            </a:r>
            <a:endParaRPr lang="es-ES_tradnl" dirty="0"/>
          </a:p>
        </p:txBody>
      </p:sp>
      <p:sp>
        <p:nvSpPr>
          <p:cNvPr id="16" name="CuadroTexto 15"/>
          <p:cNvSpPr txBox="1"/>
          <p:nvPr/>
        </p:nvSpPr>
        <p:spPr>
          <a:xfrm>
            <a:off x="2667000" y="4648200"/>
            <a:ext cx="3651999" cy="369332"/>
          </a:xfrm>
          <a:prstGeom prst="rect">
            <a:avLst/>
          </a:prstGeom>
          <a:noFill/>
        </p:spPr>
        <p:txBody>
          <a:bodyPr wrap="square" rtlCol="0">
            <a:spAutoFit/>
          </a:bodyPr>
          <a:lstStyle/>
          <a:p>
            <a:r>
              <a:rPr lang="es-ES_tradnl" dirty="0" smtClean="0"/>
              <a:t>Se da la relación fraternal - se trunca</a:t>
            </a:r>
            <a:endParaRPr lang="es-ES_tradnl"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ítulo 1"/>
          <p:cNvSpPr>
            <a:spLocks noGrp="1"/>
          </p:cNvSpPr>
          <p:nvPr>
            <p:ph type="title"/>
          </p:nvPr>
        </p:nvSpPr>
        <p:spPr/>
        <p:style>
          <a:lnRef idx="1">
            <a:schemeClr val="accent6"/>
          </a:lnRef>
          <a:fillRef idx="2">
            <a:schemeClr val="accent6"/>
          </a:fillRef>
          <a:effectRef idx="1">
            <a:schemeClr val="accent6"/>
          </a:effectRef>
          <a:fontRef idx="minor">
            <a:schemeClr val="dk1"/>
          </a:fontRef>
        </p:style>
        <p:txBody>
          <a:bodyPr>
            <a:normAutofit fontScale="90000"/>
          </a:bodyPr>
          <a:lstStyle/>
          <a:p>
            <a:r>
              <a:rPr lang="es-ES" sz="3111" b="1" dirty="0" smtClean="0">
                <a:solidFill>
                  <a:srgbClr val="FF6600"/>
                </a:solidFill>
              </a:rPr>
              <a:t/>
            </a:r>
            <a:br>
              <a:rPr lang="es-ES" sz="3111" b="1" dirty="0" smtClean="0">
                <a:solidFill>
                  <a:srgbClr val="FF6600"/>
                </a:solidFill>
              </a:rPr>
            </a:br>
            <a:r>
              <a:rPr lang="es-ES" sz="3111" dirty="0" smtClean="0">
                <a:solidFill>
                  <a:srgbClr val="FF6600"/>
                </a:solidFill>
              </a:rPr>
              <a:t>Emociones y  Sentimientos</a:t>
            </a:r>
            <a:r>
              <a:rPr lang="es-ES"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r>
            <a:br>
              <a:rPr lang="es-ES"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br>
            <a:endParaRPr lang="es-ES_tradnl" dirty="0"/>
          </a:p>
        </p:txBody>
      </p:sp>
      <p:sp>
        <p:nvSpPr>
          <p:cNvPr id="3" name="Marcador de contenido 2"/>
          <p:cNvSpPr>
            <a:spLocks noGrp="1"/>
          </p:cNvSpPr>
          <p:nvPr>
            <p:ph idx="1"/>
          </p:nvPr>
        </p:nvSpPr>
        <p:spPr>
          <a:xfrm>
            <a:off x="457200" y="990600"/>
            <a:ext cx="8229600" cy="5135563"/>
          </a:xfrm>
        </p:spPr>
        <p:txBody>
          <a:bodyPr>
            <a:normAutofit/>
          </a:bodyPr>
          <a:lstStyle/>
          <a:p>
            <a:pPr algn="just">
              <a:lnSpc>
                <a:spcPct val="90000"/>
              </a:lnSpc>
              <a:spcAft>
                <a:spcPts val="600"/>
              </a:spcAft>
              <a:buClr>
                <a:srgbClr val="008000"/>
              </a:buClr>
              <a:buFont typeface="Wingdings" charset="2"/>
              <a:buChar char=""/>
              <a:defRPr/>
            </a:pPr>
            <a:endParaRPr lang="es-ES" sz="2400" dirty="0" smtClean="0">
              <a:ln w="1905"/>
              <a:solidFill>
                <a:srgbClr val="660066"/>
              </a:solidFill>
              <a:effectLst>
                <a:innerShdw blurRad="69850" dist="43180" dir="5400000">
                  <a:srgbClr val="000000">
                    <a:alpha val="65000"/>
                  </a:srgbClr>
                </a:innerShdw>
              </a:effectLst>
            </a:endParaRPr>
          </a:p>
          <a:p>
            <a:pPr algn="just">
              <a:lnSpc>
                <a:spcPct val="90000"/>
              </a:lnSpc>
              <a:spcAft>
                <a:spcPts val="600"/>
              </a:spcAft>
              <a:buClr>
                <a:srgbClr val="008000"/>
              </a:buClr>
              <a:buFont typeface="Wingdings" charset="2"/>
              <a:buChar char=""/>
              <a:defRPr/>
            </a:pPr>
            <a:r>
              <a:rPr lang="es-ES" sz="2400" dirty="0" smtClean="0">
                <a:ln w="1905"/>
                <a:solidFill>
                  <a:srgbClr val="660066"/>
                </a:solidFill>
                <a:effectLst>
                  <a:innerShdw blurRad="69850" dist="43180" dir="5400000">
                    <a:srgbClr val="000000">
                      <a:alpha val="65000"/>
                    </a:srgbClr>
                  </a:innerShdw>
                </a:effectLst>
              </a:rPr>
              <a:t>Pueden sentirse sumamente celosos.</a:t>
            </a:r>
          </a:p>
          <a:p>
            <a:pPr algn="just">
              <a:lnSpc>
                <a:spcPct val="90000"/>
              </a:lnSpc>
              <a:spcAft>
                <a:spcPts val="600"/>
              </a:spcAft>
              <a:buClr>
                <a:srgbClr val="008000"/>
              </a:buClr>
              <a:buFont typeface="Wingdings" charset="2"/>
              <a:buChar char=""/>
              <a:defRPr/>
            </a:pPr>
            <a:r>
              <a:rPr lang="es-ES" sz="2400" dirty="0" smtClean="0">
                <a:ln w="1905"/>
                <a:solidFill>
                  <a:srgbClr val="660066"/>
                </a:solidFill>
                <a:effectLst>
                  <a:innerShdw blurRad="69850" dist="43180" dir="5400000">
                    <a:srgbClr val="000000">
                      <a:alpha val="65000"/>
                    </a:srgbClr>
                  </a:innerShdw>
                </a:effectLst>
              </a:rPr>
              <a:t> Ser groseros y rebeldes con sus padres.</a:t>
            </a:r>
          </a:p>
          <a:p>
            <a:pPr algn="just">
              <a:lnSpc>
                <a:spcPct val="90000"/>
              </a:lnSpc>
              <a:spcAft>
                <a:spcPts val="600"/>
              </a:spcAft>
              <a:buClr>
                <a:srgbClr val="008000"/>
              </a:buClr>
              <a:buFont typeface="Wingdings" charset="2"/>
              <a:buChar char=""/>
              <a:defRPr/>
            </a:pPr>
            <a:r>
              <a:rPr lang="es-ES" sz="2400" dirty="0" smtClean="0">
                <a:ln w="1905"/>
                <a:solidFill>
                  <a:srgbClr val="660066"/>
                </a:solidFill>
                <a:effectLst>
                  <a:innerShdw blurRad="69850" dist="43180" dir="5400000">
                    <a:srgbClr val="000000">
                      <a:alpha val="65000"/>
                    </a:srgbClr>
                  </a:innerShdw>
                </a:effectLst>
              </a:rPr>
              <a:t>Llegan a sentirse culpables.</a:t>
            </a:r>
          </a:p>
          <a:p>
            <a:pPr algn="just">
              <a:lnSpc>
                <a:spcPct val="90000"/>
              </a:lnSpc>
              <a:spcAft>
                <a:spcPts val="600"/>
              </a:spcAft>
              <a:buClr>
                <a:srgbClr val="008000"/>
              </a:buClr>
              <a:buFont typeface="Wingdings" charset="2"/>
              <a:buChar char=""/>
              <a:defRPr/>
            </a:pPr>
            <a:r>
              <a:rPr lang="es-ES" sz="2400" dirty="0" smtClean="0">
                <a:ln w="1905"/>
                <a:solidFill>
                  <a:srgbClr val="660066"/>
                </a:solidFill>
                <a:effectLst>
                  <a:innerShdw blurRad="69850" dist="43180" dir="5400000">
                    <a:srgbClr val="000000">
                      <a:alpha val="65000"/>
                    </a:srgbClr>
                  </a:innerShdw>
                </a:effectLst>
              </a:rPr>
              <a:t>Se avergüenzan de él y no quieren presentarlo.</a:t>
            </a:r>
          </a:p>
          <a:p>
            <a:pPr algn="just">
              <a:lnSpc>
                <a:spcPct val="90000"/>
              </a:lnSpc>
              <a:spcAft>
                <a:spcPts val="600"/>
              </a:spcAft>
              <a:buClr>
                <a:srgbClr val="008000"/>
              </a:buClr>
              <a:buFont typeface="Wingdings" charset="2"/>
              <a:buChar char=""/>
              <a:defRPr/>
            </a:pPr>
            <a:r>
              <a:rPr lang="es-ES" sz="2400" dirty="0" smtClean="0">
                <a:ln w="1905"/>
                <a:solidFill>
                  <a:srgbClr val="660066"/>
                </a:solidFill>
                <a:effectLst>
                  <a:innerShdw blurRad="69850" dist="43180" dir="5400000">
                    <a:srgbClr val="000000">
                      <a:alpha val="65000"/>
                    </a:srgbClr>
                  </a:innerShdw>
                </a:effectLst>
              </a:rPr>
              <a:t>No soportan las burlas y los apodos.</a:t>
            </a:r>
          </a:p>
          <a:p>
            <a:pPr algn="just">
              <a:lnSpc>
                <a:spcPct val="90000"/>
              </a:lnSpc>
              <a:spcAft>
                <a:spcPts val="600"/>
              </a:spcAft>
              <a:buClr>
                <a:srgbClr val="008000"/>
              </a:buClr>
              <a:buFont typeface="Wingdings" charset="2"/>
              <a:buChar char=""/>
              <a:defRPr/>
            </a:pPr>
            <a:r>
              <a:rPr lang="es-ES" sz="2400" dirty="0" smtClean="0">
                <a:ln w="1905"/>
                <a:solidFill>
                  <a:srgbClr val="660066"/>
                </a:solidFill>
                <a:effectLst>
                  <a:innerShdw blurRad="69850" dist="43180" dir="5400000">
                    <a:srgbClr val="000000">
                      <a:alpha val="65000"/>
                    </a:srgbClr>
                  </a:innerShdw>
                </a:effectLst>
              </a:rPr>
              <a:t>Se sienten incomprendidos y enojados.</a:t>
            </a:r>
          </a:p>
          <a:p>
            <a:pPr algn="just">
              <a:lnSpc>
                <a:spcPct val="90000"/>
              </a:lnSpc>
              <a:spcAft>
                <a:spcPts val="600"/>
              </a:spcAft>
              <a:buClr>
                <a:srgbClr val="008000"/>
              </a:buClr>
              <a:buFont typeface="Wingdings" charset="2"/>
              <a:buChar char=""/>
              <a:defRPr/>
            </a:pPr>
            <a:r>
              <a:rPr lang="es-ES" sz="2400" dirty="0" smtClean="0">
                <a:ln w="1905"/>
                <a:solidFill>
                  <a:srgbClr val="660066"/>
                </a:solidFill>
                <a:effectLst>
                  <a:innerShdw blurRad="69850" dist="43180" dir="5400000">
                    <a:srgbClr val="000000">
                      <a:alpha val="65000"/>
                    </a:srgbClr>
                  </a:innerShdw>
                </a:effectLst>
              </a:rPr>
              <a:t>Tiene miedo al ridículo. </a:t>
            </a:r>
          </a:p>
          <a:p>
            <a:pPr algn="just">
              <a:lnSpc>
                <a:spcPct val="90000"/>
              </a:lnSpc>
              <a:buNone/>
              <a:defRPr/>
            </a:pPr>
            <a:endParaRPr lang="es-ES" dirty="0" smtClean="0"/>
          </a:p>
          <a:p>
            <a:pPr>
              <a:buNone/>
            </a:pPr>
            <a:endParaRPr lang="es-ES_tradnl" dirty="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762000" y="914400"/>
            <a:ext cx="7772400" cy="3352800"/>
          </a:xfrm>
        </p:spPr>
        <p:style>
          <a:lnRef idx="1">
            <a:schemeClr val="accent6"/>
          </a:lnRef>
          <a:fillRef idx="3">
            <a:schemeClr val="accent6"/>
          </a:fillRef>
          <a:effectRef idx="2">
            <a:schemeClr val="accent6"/>
          </a:effectRef>
          <a:fontRef idx="minor">
            <a:schemeClr val="lt1"/>
          </a:fontRef>
        </p:style>
        <p:txBody>
          <a:bodyPr/>
          <a:lstStyle/>
          <a:p>
            <a:pPr algn="ctr">
              <a:buNone/>
            </a:pPr>
            <a:endParaRPr lang="es-ES_tradnl" dirty="0" smtClean="0"/>
          </a:p>
          <a:p>
            <a:pPr algn="ctr">
              <a:buNone/>
            </a:pPr>
            <a:r>
              <a:rPr lang="es-ES_tradnl" dirty="0" smtClean="0">
                <a:latin typeface="Comic Sans MS"/>
                <a:cs typeface="Comic Sans MS"/>
              </a:rPr>
              <a:t>¿Por qué estos sentimientos?</a:t>
            </a:r>
          </a:p>
          <a:p>
            <a:pPr algn="ctr">
              <a:buNone/>
            </a:pPr>
            <a:r>
              <a:rPr lang="es-ES_tradnl" dirty="0" smtClean="0">
                <a:latin typeface="Comic Sans MS"/>
                <a:cs typeface="Comic Sans MS"/>
              </a:rPr>
              <a:t>¿Se justifican?</a:t>
            </a:r>
          </a:p>
          <a:p>
            <a:pPr algn="ctr">
              <a:buNone/>
            </a:pPr>
            <a:r>
              <a:rPr lang="es-ES_tradnl" dirty="0" smtClean="0">
                <a:latin typeface="Comic Sans MS"/>
                <a:cs typeface="Comic Sans MS"/>
              </a:rPr>
              <a:t>¿cómo entenderlos?</a:t>
            </a:r>
          </a:p>
          <a:p>
            <a:endParaRPr lang="es-ES_tradnl" dirty="0" smtClean="0"/>
          </a:p>
          <a:p>
            <a:endParaRPr lang="es-ES_tradnl" dirty="0" smtClean="0"/>
          </a:p>
          <a:p>
            <a:endParaRPr lang="es-ES_tradnl" dirty="0"/>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381000" y="609600"/>
            <a:ext cx="8229600" cy="4648200"/>
          </a:xfrm>
        </p:spPr>
        <p:txBody>
          <a:bodyPr>
            <a:normAutofit/>
          </a:bodyPr>
          <a:lstStyle/>
          <a:p>
            <a:endParaRPr lang="es-ES" dirty="0" smtClean="0"/>
          </a:p>
          <a:p>
            <a:pPr>
              <a:buClr>
                <a:srgbClr val="FF0000"/>
              </a:buClr>
            </a:pPr>
            <a:r>
              <a:rPr lang="es-ES" sz="2400" dirty="0" smtClean="0"/>
              <a:t>Las tareas la hacen en las terpias y ya no en casa</a:t>
            </a:r>
            <a:endParaRPr lang="es-ES_tradnl" sz="2400" dirty="0" smtClean="0"/>
          </a:p>
          <a:p>
            <a:pPr>
              <a:buClr>
                <a:srgbClr val="FF0000"/>
              </a:buClr>
            </a:pPr>
            <a:r>
              <a:rPr lang="es-ES" sz="2400" dirty="0" smtClean="0"/>
              <a:t>Dejan de invitar a sus amigos a casa porque ya no hay tiempo</a:t>
            </a:r>
            <a:endParaRPr lang="es-ES_tradnl" sz="2400" dirty="0" smtClean="0"/>
          </a:p>
          <a:p>
            <a:pPr>
              <a:buClr>
                <a:srgbClr val="FF0000"/>
              </a:buClr>
            </a:pPr>
            <a:r>
              <a:rPr lang="es-ES" sz="2400" dirty="0" smtClean="0"/>
              <a:t>Algunas familias tienen que cambiarse de estado para atender al hijo con discapacidad</a:t>
            </a:r>
            <a:endParaRPr lang="es-ES_tradnl" sz="2400" dirty="0" smtClean="0"/>
          </a:p>
          <a:p>
            <a:pPr>
              <a:buClr>
                <a:srgbClr val="FF0000"/>
              </a:buClr>
            </a:pPr>
            <a:r>
              <a:rPr lang="es-ES" sz="2400" dirty="0" smtClean="0"/>
              <a:t>Los padres tienen que dejar a sus otros hijos  por dias para  que el hijo con discapacidad reciba la atención que requiere.</a:t>
            </a:r>
            <a:endParaRPr lang="es-ES_tradnl" sz="2400" dirty="0" smtClean="0"/>
          </a:p>
          <a:p>
            <a:pPr>
              <a:buClr>
                <a:srgbClr val="FF0000"/>
              </a:buClr>
            </a:pPr>
            <a:r>
              <a:rPr lang="es-ES" sz="2400" dirty="0" smtClean="0"/>
              <a:t>Andan del tingo al tango todas las tardes por las terpias de sus hermanos.</a:t>
            </a:r>
            <a:endParaRPr lang="es-ES_tradnl" sz="2400" dirty="0" smtClean="0"/>
          </a:p>
          <a:p>
            <a:endParaRPr lang="es-ES_tradnl" dirty="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Imagen 3" descr="DSC00506.JPG"/>
          <p:cNvPicPr>
            <a:picLocks noChangeAspect="1"/>
          </p:cNvPicPr>
          <p:nvPr/>
        </p:nvPicPr>
        <p:blipFill>
          <a:blip r:embed="rId2"/>
          <a:srcRect/>
          <a:stretch>
            <a:fillRect/>
          </a:stretch>
        </p:blipFill>
        <p:spPr bwMode="auto">
          <a:xfrm>
            <a:off x="1524000" y="533400"/>
            <a:ext cx="5892800" cy="4419600"/>
          </a:xfrm>
          <a:prstGeom prst="rect">
            <a:avLst/>
          </a:prstGeom>
          <a:noFill/>
          <a:ln w="9525">
            <a:noFill/>
            <a:miter lim="800000"/>
            <a:headEnd/>
            <a:tailEnd/>
          </a:ln>
          <a:effectLst>
            <a:outerShdw blurRad="50800" dist="38100" dir="2700000">
              <a:srgbClr val="000090">
                <a:alpha val="95000"/>
              </a:srgbClr>
            </a:outerShdw>
          </a:effectLst>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457200" y="609600"/>
            <a:ext cx="8229600" cy="4525963"/>
          </a:xfrm>
        </p:spPr>
        <p:txBody>
          <a:bodyPr>
            <a:normAutofit fontScale="62500" lnSpcReduction="20000"/>
          </a:bodyPr>
          <a:lstStyle/>
          <a:p>
            <a:pPr algn="ctr">
              <a:buNone/>
            </a:pPr>
            <a:r>
              <a:rPr lang="es-ES" b="1" dirty="0" smtClean="0">
                <a:solidFill>
                  <a:schemeClr val="accent2"/>
                </a:solidFill>
              </a:rPr>
              <a:t>Frustración</a:t>
            </a:r>
          </a:p>
          <a:p>
            <a:pPr algn="ctr">
              <a:buNone/>
            </a:pPr>
            <a:r>
              <a:rPr lang="es-ES" dirty="0" smtClean="0"/>
              <a:t>Por no poder tener </a:t>
            </a:r>
            <a:r>
              <a:rPr lang="es-ES" b="1" dirty="0" smtClean="0"/>
              <a:t>una relación fraternal</a:t>
            </a:r>
            <a:r>
              <a:rPr lang="es-ES" dirty="0" smtClean="0"/>
              <a:t> normal con su hermano.</a:t>
            </a:r>
          </a:p>
          <a:p>
            <a:pPr algn="ctr">
              <a:buNone/>
            </a:pPr>
            <a:r>
              <a:rPr lang="es-ES" b="1" dirty="0" smtClean="0">
                <a:solidFill>
                  <a:schemeClr val="accent2"/>
                </a:solidFill>
              </a:rPr>
              <a:t>Vergüenza</a:t>
            </a:r>
          </a:p>
          <a:p>
            <a:pPr algn="ctr">
              <a:buNone/>
            </a:pPr>
            <a:r>
              <a:rPr lang="es-ES" dirty="0" smtClean="0"/>
              <a:t>De </a:t>
            </a:r>
            <a:r>
              <a:rPr lang="es-ES" b="1" dirty="0" smtClean="0"/>
              <a:t>su hermano</a:t>
            </a:r>
            <a:r>
              <a:rPr lang="es-ES" dirty="0" smtClean="0"/>
              <a:t>, de su </a:t>
            </a:r>
            <a:r>
              <a:rPr lang="es-ES" b="1" dirty="0" smtClean="0"/>
              <a:t>condición</a:t>
            </a:r>
            <a:r>
              <a:rPr lang="es-ES" dirty="0" smtClean="0"/>
              <a:t>, de su </a:t>
            </a:r>
            <a:r>
              <a:rPr lang="es-ES" b="1" dirty="0" smtClean="0"/>
              <a:t>comportamiento</a:t>
            </a:r>
            <a:r>
              <a:rPr lang="es-ES" dirty="0" smtClean="0"/>
              <a:t>. </a:t>
            </a:r>
          </a:p>
          <a:p>
            <a:pPr algn="ctr">
              <a:buNone/>
            </a:pPr>
            <a:r>
              <a:rPr lang="es-ES" b="1" dirty="0" smtClean="0">
                <a:solidFill>
                  <a:schemeClr val="accent2"/>
                </a:solidFill>
              </a:rPr>
              <a:t>Soledad</a:t>
            </a:r>
          </a:p>
          <a:p>
            <a:pPr algn="ctr">
              <a:buNone/>
            </a:pPr>
            <a:r>
              <a:rPr lang="es-ES" dirty="0" smtClean="0"/>
              <a:t>Pueden sentirse aislados de sus compañeros o sentirse diferentes a los demás, debido probablemente a que creen que </a:t>
            </a:r>
            <a:r>
              <a:rPr lang="es-ES" b="1" dirty="0" smtClean="0"/>
              <a:t>solo  ellos</a:t>
            </a:r>
            <a:r>
              <a:rPr lang="es-ES" dirty="0" smtClean="0"/>
              <a:t> tienen un hermano con discapacidad.</a:t>
            </a:r>
          </a:p>
          <a:p>
            <a:pPr algn="ctr">
              <a:buNone/>
            </a:pPr>
            <a:r>
              <a:rPr lang="es-ES" b="1" dirty="0" smtClean="0">
                <a:solidFill>
                  <a:schemeClr val="accent2"/>
                </a:solidFill>
              </a:rPr>
              <a:t>Confusión</a:t>
            </a:r>
          </a:p>
          <a:p>
            <a:pPr algn="ctr">
              <a:buNone/>
            </a:pPr>
            <a:r>
              <a:rPr lang="es-ES" dirty="0" smtClean="0"/>
              <a:t>A cerca de </a:t>
            </a:r>
            <a:r>
              <a:rPr lang="es-ES" b="1" dirty="0" smtClean="0"/>
              <a:t>su rol</a:t>
            </a:r>
            <a:r>
              <a:rPr lang="es-ES" dirty="0" smtClean="0"/>
              <a:t> como hermano, del </a:t>
            </a:r>
            <a:r>
              <a:rPr lang="es-ES" b="1" dirty="0" smtClean="0"/>
              <a:t>contraste</a:t>
            </a:r>
            <a:r>
              <a:rPr lang="es-ES" dirty="0" smtClean="0"/>
              <a:t> en sus sentimientos, de lo que </a:t>
            </a:r>
            <a:r>
              <a:rPr lang="es-ES" b="1" dirty="0" smtClean="0"/>
              <a:t>debe y quiere</a:t>
            </a:r>
            <a:r>
              <a:rPr lang="es-ES" dirty="0" smtClean="0"/>
              <a:t> hacer, del  papel que debe desempeñar sobre protector, etc.</a:t>
            </a:r>
          </a:p>
          <a:p>
            <a:pPr algn="ctr">
              <a:buNone/>
            </a:pPr>
            <a:r>
              <a:rPr lang="es-ES" b="1" dirty="0" smtClean="0">
                <a:solidFill>
                  <a:schemeClr val="accent2"/>
                </a:solidFill>
              </a:rPr>
              <a:t>Presión</a:t>
            </a:r>
          </a:p>
          <a:p>
            <a:pPr algn="ctr">
              <a:buNone/>
            </a:pPr>
            <a:r>
              <a:rPr lang="es-ES" dirty="0" smtClean="0"/>
              <a:t>Porque muchas veces se espera que ellos </a:t>
            </a:r>
            <a:r>
              <a:rPr lang="es-ES" b="1" dirty="0" smtClean="0"/>
              <a:t>compensen</a:t>
            </a:r>
            <a:r>
              <a:rPr lang="es-ES" dirty="0" smtClean="0"/>
              <a:t> a sus padres por la incapacidad de su hermano. Presión de sobresalir, de ser perfectos.</a:t>
            </a:r>
          </a:p>
          <a:p>
            <a:endParaRPr lang="es-ES_tradnl" dirty="0"/>
          </a:p>
        </p:txBody>
      </p:sp>
    </p:spTree>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113</TotalTime>
  <Words>935</Words>
  <Application>Microsoft Macintosh PowerPoint</Application>
  <PresentationFormat>Presentación en pantalla (4:3)</PresentationFormat>
  <Paragraphs>104</Paragraphs>
  <Slides>15</Slides>
  <Notes>0</Notes>
  <HiddenSlides>0</HiddenSlides>
  <MMClips>0</MMClips>
  <ScaleCrop>false</ScaleCrop>
  <HeadingPairs>
    <vt:vector size="4" baseType="variant">
      <vt:variant>
        <vt:lpstr>Plantilla de diseño</vt:lpstr>
      </vt:variant>
      <vt:variant>
        <vt:i4>1</vt:i4>
      </vt:variant>
      <vt:variant>
        <vt:lpstr>Títulos de diapositiva</vt:lpstr>
      </vt:variant>
      <vt:variant>
        <vt:i4>15</vt:i4>
      </vt:variant>
    </vt:vector>
  </HeadingPairs>
  <TitlesOfParts>
    <vt:vector size="16" baseType="lpstr">
      <vt:lpstr>Tema de Office</vt:lpstr>
      <vt:lpstr>Diplomado en Educación Especial para la atención de alumnos con discapacidad intelectual</vt:lpstr>
      <vt:lpstr>¿Por qué es tan importante trabajar con los hermanos?</vt:lpstr>
      <vt:lpstr>Tenemos que aprender a tomar en cuenta a los hermanos, observar y prender un foquito rojo cuando:</vt:lpstr>
      <vt:lpstr>La relación fraternal</vt:lpstr>
      <vt:lpstr> Emociones y  Sentimientos </vt:lpstr>
      <vt:lpstr>Diapositiva 6</vt:lpstr>
      <vt:lpstr>Diapositiva 7</vt:lpstr>
      <vt:lpstr>Diapositiva 8</vt:lpstr>
      <vt:lpstr>Diapositiva 9</vt:lpstr>
      <vt:lpstr>Frustración ,vergüenza, soledad, confusión, presión, celos…</vt:lpstr>
      <vt:lpstr>Diapositiva 11</vt:lpstr>
      <vt:lpstr>Diapositiva 12</vt:lpstr>
      <vt:lpstr>Necesidades de los hermanos de las personas con discapacidad</vt:lpstr>
      <vt:lpstr>Diapositiva 14</vt:lpstr>
      <vt:lpstr>Diapositiva 15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Verdugo</dc:creator>
  <cp:lastModifiedBy>Gabriela vargas</cp:lastModifiedBy>
  <cp:revision>5</cp:revision>
  <dcterms:created xsi:type="dcterms:W3CDTF">2013-08-26T21:09:31Z</dcterms:created>
  <dcterms:modified xsi:type="dcterms:W3CDTF">2013-08-26T21:10:39Z</dcterms:modified>
</cp:coreProperties>
</file>